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68" r:id="rId2"/>
    <p:sldId id="273" r:id="rId3"/>
    <p:sldId id="272"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E3B5CF0-9F00-4928-95B9-16470E07C1DB}" type="datetimeFigureOut">
              <a:rPr lang="en-GB" smtClean="0"/>
              <a:t>19/07/2021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BFD83CF-496E-45BE-AF26-8D5DAF688C2F}" type="slidenum">
              <a:rPr lang="en-GB" smtClean="0"/>
              <a:t>‹#›</a:t>
            </a:fld>
            <a:endParaRPr lang="en-GB"/>
          </a:p>
        </p:txBody>
      </p:sp>
    </p:spTree>
    <p:extLst>
      <p:ext uri="{BB962C8B-B14F-4D97-AF65-F5344CB8AC3E}">
        <p14:creationId xmlns:p14="http://schemas.microsoft.com/office/powerpoint/2010/main" val="2050147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891096E-6F2A-403D-9AF4-8C078F0D8A83}" type="slidenum">
              <a:rPr lang="en-GB" smtClean="0"/>
              <a:t>1</a:t>
            </a:fld>
            <a:endParaRPr lang="en-GB"/>
          </a:p>
        </p:txBody>
      </p:sp>
    </p:spTree>
    <p:extLst>
      <p:ext uri="{BB962C8B-B14F-4D97-AF65-F5344CB8AC3E}">
        <p14:creationId xmlns:p14="http://schemas.microsoft.com/office/powerpoint/2010/main" val="40922353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891096E-6F2A-403D-9AF4-8C078F0D8A83}" type="slidenum">
              <a:rPr lang="en-GB" smtClean="0"/>
              <a:t>2</a:t>
            </a:fld>
            <a:endParaRPr lang="en-GB"/>
          </a:p>
        </p:txBody>
      </p:sp>
    </p:spTree>
    <p:extLst>
      <p:ext uri="{BB962C8B-B14F-4D97-AF65-F5344CB8AC3E}">
        <p14:creationId xmlns:p14="http://schemas.microsoft.com/office/powerpoint/2010/main" val="21908746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891096E-6F2A-403D-9AF4-8C078F0D8A83}" type="slidenum">
              <a:rPr lang="en-GB" smtClean="0"/>
              <a:t>3</a:t>
            </a:fld>
            <a:endParaRPr lang="en-GB"/>
          </a:p>
        </p:txBody>
      </p:sp>
    </p:spTree>
    <p:extLst>
      <p:ext uri="{BB962C8B-B14F-4D97-AF65-F5344CB8AC3E}">
        <p14:creationId xmlns:p14="http://schemas.microsoft.com/office/powerpoint/2010/main" val="1533762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9CB99-5DBC-4BFB-9FAA-3DDF7A46A9B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A685FF9-2C7A-4FD7-BF4D-7521EE5756C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DA01A55-625A-40D8-BE8E-DD04CCFE17CB}"/>
              </a:ext>
            </a:extLst>
          </p:cNvPr>
          <p:cNvSpPr>
            <a:spLocks noGrp="1"/>
          </p:cNvSpPr>
          <p:nvPr>
            <p:ph type="dt" sz="half" idx="10"/>
          </p:nvPr>
        </p:nvSpPr>
        <p:spPr/>
        <p:txBody>
          <a:bodyPr/>
          <a:lstStyle/>
          <a:p>
            <a:fld id="{4E205765-4729-4594-B945-09CE1377D37D}" type="datetimeFigureOut">
              <a:rPr lang="en-GB" smtClean="0"/>
              <a:t>19/07/2021</a:t>
            </a:fld>
            <a:endParaRPr lang="en-GB"/>
          </a:p>
        </p:txBody>
      </p:sp>
      <p:sp>
        <p:nvSpPr>
          <p:cNvPr id="5" name="Footer Placeholder 4">
            <a:extLst>
              <a:ext uri="{FF2B5EF4-FFF2-40B4-BE49-F238E27FC236}">
                <a16:creationId xmlns:a16="http://schemas.microsoft.com/office/drawing/2014/main" id="{9099C4D0-CFC0-4259-846A-BF000BD4490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943EF79-4757-494C-8002-8CE70CBC4DCE}"/>
              </a:ext>
            </a:extLst>
          </p:cNvPr>
          <p:cNvSpPr>
            <a:spLocks noGrp="1"/>
          </p:cNvSpPr>
          <p:nvPr>
            <p:ph type="sldNum" sz="quarter" idx="12"/>
          </p:nvPr>
        </p:nvSpPr>
        <p:spPr/>
        <p:txBody>
          <a:bodyPr/>
          <a:lstStyle/>
          <a:p>
            <a:fld id="{60548DEA-0D1D-45D2-AB7B-5E9B437CE88D}" type="slidenum">
              <a:rPr lang="en-GB" smtClean="0"/>
              <a:t>‹#›</a:t>
            </a:fld>
            <a:endParaRPr lang="en-GB"/>
          </a:p>
        </p:txBody>
      </p:sp>
    </p:spTree>
    <p:extLst>
      <p:ext uri="{BB962C8B-B14F-4D97-AF65-F5344CB8AC3E}">
        <p14:creationId xmlns:p14="http://schemas.microsoft.com/office/powerpoint/2010/main" val="32399024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89E2FA-A5EE-468C-BE9B-B43FF569A14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EBD4B43-1D85-4F95-A1D4-C10EA8379CAC}"/>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65672E6-070B-4524-BFCE-1143ACF82FD3}"/>
              </a:ext>
            </a:extLst>
          </p:cNvPr>
          <p:cNvSpPr>
            <a:spLocks noGrp="1"/>
          </p:cNvSpPr>
          <p:nvPr>
            <p:ph type="dt" sz="half" idx="10"/>
          </p:nvPr>
        </p:nvSpPr>
        <p:spPr/>
        <p:txBody>
          <a:bodyPr/>
          <a:lstStyle/>
          <a:p>
            <a:fld id="{4E205765-4729-4594-B945-09CE1377D37D}" type="datetimeFigureOut">
              <a:rPr lang="en-GB" smtClean="0"/>
              <a:t>19/07/2021</a:t>
            </a:fld>
            <a:endParaRPr lang="en-GB"/>
          </a:p>
        </p:txBody>
      </p:sp>
      <p:sp>
        <p:nvSpPr>
          <p:cNvPr id="5" name="Footer Placeholder 4">
            <a:extLst>
              <a:ext uri="{FF2B5EF4-FFF2-40B4-BE49-F238E27FC236}">
                <a16:creationId xmlns:a16="http://schemas.microsoft.com/office/drawing/2014/main" id="{B6883B11-75E1-4516-8647-FBF0E563521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AF95FA8-999B-47E2-9F2F-044CFFD33389}"/>
              </a:ext>
            </a:extLst>
          </p:cNvPr>
          <p:cNvSpPr>
            <a:spLocks noGrp="1"/>
          </p:cNvSpPr>
          <p:nvPr>
            <p:ph type="sldNum" sz="quarter" idx="12"/>
          </p:nvPr>
        </p:nvSpPr>
        <p:spPr/>
        <p:txBody>
          <a:bodyPr/>
          <a:lstStyle/>
          <a:p>
            <a:fld id="{60548DEA-0D1D-45D2-AB7B-5E9B437CE88D}" type="slidenum">
              <a:rPr lang="en-GB" smtClean="0"/>
              <a:t>‹#›</a:t>
            </a:fld>
            <a:endParaRPr lang="en-GB"/>
          </a:p>
        </p:txBody>
      </p:sp>
    </p:spTree>
    <p:extLst>
      <p:ext uri="{BB962C8B-B14F-4D97-AF65-F5344CB8AC3E}">
        <p14:creationId xmlns:p14="http://schemas.microsoft.com/office/powerpoint/2010/main" val="51892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DA36886-DDD8-4838-A47F-E20D6B9FCBB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51DB8CD-F55B-4FE1-82A8-8C7FF82027ED}"/>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6F9D8A7-132D-4A4F-A820-33FA897F699A}"/>
              </a:ext>
            </a:extLst>
          </p:cNvPr>
          <p:cNvSpPr>
            <a:spLocks noGrp="1"/>
          </p:cNvSpPr>
          <p:nvPr>
            <p:ph type="dt" sz="half" idx="10"/>
          </p:nvPr>
        </p:nvSpPr>
        <p:spPr/>
        <p:txBody>
          <a:bodyPr/>
          <a:lstStyle/>
          <a:p>
            <a:fld id="{4E205765-4729-4594-B945-09CE1377D37D}" type="datetimeFigureOut">
              <a:rPr lang="en-GB" smtClean="0"/>
              <a:t>19/07/2021</a:t>
            </a:fld>
            <a:endParaRPr lang="en-GB"/>
          </a:p>
        </p:txBody>
      </p:sp>
      <p:sp>
        <p:nvSpPr>
          <p:cNvPr id="5" name="Footer Placeholder 4">
            <a:extLst>
              <a:ext uri="{FF2B5EF4-FFF2-40B4-BE49-F238E27FC236}">
                <a16:creationId xmlns:a16="http://schemas.microsoft.com/office/drawing/2014/main" id="{8D8E8691-19A7-4D19-AE37-8A12B03FCA0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3F89C6C-27C0-415E-96BB-3FF49DE26035}"/>
              </a:ext>
            </a:extLst>
          </p:cNvPr>
          <p:cNvSpPr>
            <a:spLocks noGrp="1"/>
          </p:cNvSpPr>
          <p:nvPr>
            <p:ph type="sldNum" sz="quarter" idx="12"/>
          </p:nvPr>
        </p:nvSpPr>
        <p:spPr/>
        <p:txBody>
          <a:bodyPr/>
          <a:lstStyle/>
          <a:p>
            <a:fld id="{60548DEA-0D1D-45D2-AB7B-5E9B437CE88D}" type="slidenum">
              <a:rPr lang="en-GB" smtClean="0"/>
              <a:t>‹#›</a:t>
            </a:fld>
            <a:endParaRPr lang="en-GB"/>
          </a:p>
        </p:txBody>
      </p:sp>
    </p:spTree>
    <p:extLst>
      <p:ext uri="{BB962C8B-B14F-4D97-AF65-F5344CB8AC3E}">
        <p14:creationId xmlns:p14="http://schemas.microsoft.com/office/powerpoint/2010/main" val="15032032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E48AA0-44A4-4714-8D55-8BFF17FA921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F35B487-2064-437D-B925-9CA571060C2F}"/>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D580D5F-3223-49F5-B84A-EC30553AA733}"/>
              </a:ext>
            </a:extLst>
          </p:cNvPr>
          <p:cNvSpPr>
            <a:spLocks noGrp="1"/>
          </p:cNvSpPr>
          <p:nvPr>
            <p:ph type="dt" sz="half" idx="10"/>
          </p:nvPr>
        </p:nvSpPr>
        <p:spPr/>
        <p:txBody>
          <a:bodyPr/>
          <a:lstStyle/>
          <a:p>
            <a:fld id="{4E205765-4729-4594-B945-09CE1377D37D}" type="datetimeFigureOut">
              <a:rPr lang="en-GB" smtClean="0"/>
              <a:t>19/07/2021</a:t>
            </a:fld>
            <a:endParaRPr lang="en-GB"/>
          </a:p>
        </p:txBody>
      </p:sp>
      <p:sp>
        <p:nvSpPr>
          <p:cNvPr id="5" name="Footer Placeholder 4">
            <a:extLst>
              <a:ext uri="{FF2B5EF4-FFF2-40B4-BE49-F238E27FC236}">
                <a16:creationId xmlns:a16="http://schemas.microsoft.com/office/drawing/2014/main" id="{0B7795EA-8E78-4E34-AE5A-617C4E63BAA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7A28252-17E9-4415-9B79-F0C1D9F3F79E}"/>
              </a:ext>
            </a:extLst>
          </p:cNvPr>
          <p:cNvSpPr>
            <a:spLocks noGrp="1"/>
          </p:cNvSpPr>
          <p:nvPr>
            <p:ph type="sldNum" sz="quarter" idx="12"/>
          </p:nvPr>
        </p:nvSpPr>
        <p:spPr/>
        <p:txBody>
          <a:bodyPr/>
          <a:lstStyle/>
          <a:p>
            <a:fld id="{60548DEA-0D1D-45D2-AB7B-5E9B437CE88D}" type="slidenum">
              <a:rPr lang="en-GB" smtClean="0"/>
              <a:t>‹#›</a:t>
            </a:fld>
            <a:endParaRPr lang="en-GB"/>
          </a:p>
        </p:txBody>
      </p:sp>
    </p:spTree>
    <p:extLst>
      <p:ext uri="{BB962C8B-B14F-4D97-AF65-F5344CB8AC3E}">
        <p14:creationId xmlns:p14="http://schemas.microsoft.com/office/powerpoint/2010/main" val="5190395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3C43CF-2246-4897-9F64-A7A098CFE68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BAF31896-73F6-4D21-B866-D1D0AB37759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AD82512D-05BE-4DD9-9682-625D5498FB00}"/>
              </a:ext>
            </a:extLst>
          </p:cNvPr>
          <p:cNvSpPr>
            <a:spLocks noGrp="1"/>
          </p:cNvSpPr>
          <p:nvPr>
            <p:ph type="dt" sz="half" idx="10"/>
          </p:nvPr>
        </p:nvSpPr>
        <p:spPr/>
        <p:txBody>
          <a:bodyPr/>
          <a:lstStyle/>
          <a:p>
            <a:fld id="{4E205765-4729-4594-B945-09CE1377D37D}" type="datetimeFigureOut">
              <a:rPr lang="en-GB" smtClean="0"/>
              <a:t>19/07/2021</a:t>
            </a:fld>
            <a:endParaRPr lang="en-GB"/>
          </a:p>
        </p:txBody>
      </p:sp>
      <p:sp>
        <p:nvSpPr>
          <p:cNvPr id="5" name="Footer Placeholder 4">
            <a:extLst>
              <a:ext uri="{FF2B5EF4-FFF2-40B4-BE49-F238E27FC236}">
                <a16:creationId xmlns:a16="http://schemas.microsoft.com/office/drawing/2014/main" id="{B0CAA51A-83D4-409F-B958-23E94E7D261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DDFCCFE-2C2C-41A3-A7A7-823493C2ACF0}"/>
              </a:ext>
            </a:extLst>
          </p:cNvPr>
          <p:cNvSpPr>
            <a:spLocks noGrp="1"/>
          </p:cNvSpPr>
          <p:nvPr>
            <p:ph type="sldNum" sz="quarter" idx="12"/>
          </p:nvPr>
        </p:nvSpPr>
        <p:spPr/>
        <p:txBody>
          <a:bodyPr/>
          <a:lstStyle/>
          <a:p>
            <a:fld id="{60548DEA-0D1D-45D2-AB7B-5E9B437CE88D}" type="slidenum">
              <a:rPr lang="en-GB" smtClean="0"/>
              <a:t>‹#›</a:t>
            </a:fld>
            <a:endParaRPr lang="en-GB"/>
          </a:p>
        </p:txBody>
      </p:sp>
    </p:spTree>
    <p:extLst>
      <p:ext uri="{BB962C8B-B14F-4D97-AF65-F5344CB8AC3E}">
        <p14:creationId xmlns:p14="http://schemas.microsoft.com/office/powerpoint/2010/main" val="5053010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B8D2A-1251-482F-94B2-66D6E722935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38F72F6-ED33-4364-B0B3-1D5BED7A906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DA4CFA7-B692-4112-AEE3-63E78B4DB810}"/>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4D54172-2284-4C6E-A641-0FB366AE1576}"/>
              </a:ext>
            </a:extLst>
          </p:cNvPr>
          <p:cNvSpPr>
            <a:spLocks noGrp="1"/>
          </p:cNvSpPr>
          <p:nvPr>
            <p:ph type="dt" sz="half" idx="10"/>
          </p:nvPr>
        </p:nvSpPr>
        <p:spPr/>
        <p:txBody>
          <a:bodyPr/>
          <a:lstStyle/>
          <a:p>
            <a:fld id="{4E205765-4729-4594-B945-09CE1377D37D}" type="datetimeFigureOut">
              <a:rPr lang="en-GB" smtClean="0"/>
              <a:t>19/07/2021</a:t>
            </a:fld>
            <a:endParaRPr lang="en-GB"/>
          </a:p>
        </p:txBody>
      </p:sp>
      <p:sp>
        <p:nvSpPr>
          <p:cNvPr id="6" name="Footer Placeholder 5">
            <a:extLst>
              <a:ext uri="{FF2B5EF4-FFF2-40B4-BE49-F238E27FC236}">
                <a16:creationId xmlns:a16="http://schemas.microsoft.com/office/drawing/2014/main" id="{051198F7-78A1-43CE-9346-7F4C71EC614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3912038-93BB-42CD-AC94-24A4A4ED2996}"/>
              </a:ext>
            </a:extLst>
          </p:cNvPr>
          <p:cNvSpPr>
            <a:spLocks noGrp="1"/>
          </p:cNvSpPr>
          <p:nvPr>
            <p:ph type="sldNum" sz="quarter" idx="12"/>
          </p:nvPr>
        </p:nvSpPr>
        <p:spPr/>
        <p:txBody>
          <a:bodyPr/>
          <a:lstStyle/>
          <a:p>
            <a:fld id="{60548DEA-0D1D-45D2-AB7B-5E9B437CE88D}" type="slidenum">
              <a:rPr lang="en-GB" smtClean="0"/>
              <a:t>‹#›</a:t>
            </a:fld>
            <a:endParaRPr lang="en-GB"/>
          </a:p>
        </p:txBody>
      </p:sp>
    </p:spTree>
    <p:extLst>
      <p:ext uri="{BB962C8B-B14F-4D97-AF65-F5344CB8AC3E}">
        <p14:creationId xmlns:p14="http://schemas.microsoft.com/office/powerpoint/2010/main" val="1319187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1E7320-4A9E-45AD-8B14-B4EABF9E241C}"/>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A4B3EA3-0B82-4890-BF6B-3CB6E74295F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59884E5-7AE3-4D55-BFDF-CB3A53FAB50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5FF880FF-783A-4F3F-BCD7-F79DC8B1E9E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3814CA74-7294-458D-87FD-24F1DB5DCDA6}"/>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BDCDEF6F-F882-436A-A91A-B860975E229C}"/>
              </a:ext>
            </a:extLst>
          </p:cNvPr>
          <p:cNvSpPr>
            <a:spLocks noGrp="1"/>
          </p:cNvSpPr>
          <p:nvPr>
            <p:ph type="dt" sz="half" idx="10"/>
          </p:nvPr>
        </p:nvSpPr>
        <p:spPr/>
        <p:txBody>
          <a:bodyPr/>
          <a:lstStyle/>
          <a:p>
            <a:fld id="{4E205765-4729-4594-B945-09CE1377D37D}" type="datetimeFigureOut">
              <a:rPr lang="en-GB" smtClean="0"/>
              <a:t>19/07/2021</a:t>
            </a:fld>
            <a:endParaRPr lang="en-GB"/>
          </a:p>
        </p:txBody>
      </p:sp>
      <p:sp>
        <p:nvSpPr>
          <p:cNvPr id="8" name="Footer Placeholder 7">
            <a:extLst>
              <a:ext uri="{FF2B5EF4-FFF2-40B4-BE49-F238E27FC236}">
                <a16:creationId xmlns:a16="http://schemas.microsoft.com/office/drawing/2014/main" id="{9D4C8CC7-2D95-43AD-8DB5-047CDC52CAD8}"/>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1B9B413-4803-42B3-9690-0B30632CFAD7}"/>
              </a:ext>
            </a:extLst>
          </p:cNvPr>
          <p:cNvSpPr>
            <a:spLocks noGrp="1"/>
          </p:cNvSpPr>
          <p:nvPr>
            <p:ph type="sldNum" sz="quarter" idx="12"/>
          </p:nvPr>
        </p:nvSpPr>
        <p:spPr/>
        <p:txBody>
          <a:bodyPr/>
          <a:lstStyle/>
          <a:p>
            <a:fld id="{60548DEA-0D1D-45D2-AB7B-5E9B437CE88D}" type="slidenum">
              <a:rPr lang="en-GB" smtClean="0"/>
              <a:t>‹#›</a:t>
            </a:fld>
            <a:endParaRPr lang="en-GB"/>
          </a:p>
        </p:txBody>
      </p:sp>
    </p:spTree>
    <p:extLst>
      <p:ext uri="{BB962C8B-B14F-4D97-AF65-F5344CB8AC3E}">
        <p14:creationId xmlns:p14="http://schemas.microsoft.com/office/powerpoint/2010/main" val="472072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A8EB12-B250-4615-B8AA-9DCDBD2428D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8592ABA-CC51-4F7E-9B8F-FC53BEB7297E}"/>
              </a:ext>
            </a:extLst>
          </p:cNvPr>
          <p:cNvSpPr>
            <a:spLocks noGrp="1"/>
          </p:cNvSpPr>
          <p:nvPr>
            <p:ph type="dt" sz="half" idx="10"/>
          </p:nvPr>
        </p:nvSpPr>
        <p:spPr/>
        <p:txBody>
          <a:bodyPr/>
          <a:lstStyle/>
          <a:p>
            <a:fld id="{4E205765-4729-4594-B945-09CE1377D37D}" type="datetimeFigureOut">
              <a:rPr lang="en-GB" smtClean="0"/>
              <a:t>19/07/2021</a:t>
            </a:fld>
            <a:endParaRPr lang="en-GB"/>
          </a:p>
        </p:txBody>
      </p:sp>
      <p:sp>
        <p:nvSpPr>
          <p:cNvPr id="4" name="Footer Placeholder 3">
            <a:extLst>
              <a:ext uri="{FF2B5EF4-FFF2-40B4-BE49-F238E27FC236}">
                <a16:creationId xmlns:a16="http://schemas.microsoft.com/office/drawing/2014/main" id="{917309A5-2464-4CA9-BDE9-90D493119C20}"/>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48504178-8BC6-4FD2-8141-4C79130FD4AB}"/>
              </a:ext>
            </a:extLst>
          </p:cNvPr>
          <p:cNvSpPr>
            <a:spLocks noGrp="1"/>
          </p:cNvSpPr>
          <p:nvPr>
            <p:ph type="sldNum" sz="quarter" idx="12"/>
          </p:nvPr>
        </p:nvSpPr>
        <p:spPr/>
        <p:txBody>
          <a:bodyPr/>
          <a:lstStyle/>
          <a:p>
            <a:fld id="{60548DEA-0D1D-45D2-AB7B-5E9B437CE88D}" type="slidenum">
              <a:rPr lang="en-GB" smtClean="0"/>
              <a:t>‹#›</a:t>
            </a:fld>
            <a:endParaRPr lang="en-GB"/>
          </a:p>
        </p:txBody>
      </p:sp>
    </p:spTree>
    <p:extLst>
      <p:ext uri="{BB962C8B-B14F-4D97-AF65-F5344CB8AC3E}">
        <p14:creationId xmlns:p14="http://schemas.microsoft.com/office/powerpoint/2010/main" val="7050956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D62CAA2-96EE-4C8E-AD54-EACF4261250B}"/>
              </a:ext>
            </a:extLst>
          </p:cNvPr>
          <p:cNvSpPr>
            <a:spLocks noGrp="1"/>
          </p:cNvSpPr>
          <p:nvPr>
            <p:ph type="dt" sz="half" idx="10"/>
          </p:nvPr>
        </p:nvSpPr>
        <p:spPr/>
        <p:txBody>
          <a:bodyPr/>
          <a:lstStyle/>
          <a:p>
            <a:fld id="{4E205765-4729-4594-B945-09CE1377D37D}" type="datetimeFigureOut">
              <a:rPr lang="en-GB" smtClean="0"/>
              <a:t>19/07/2021</a:t>
            </a:fld>
            <a:endParaRPr lang="en-GB"/>
          </a:p>
        </p:txBody>
      </p:sp>
      <p:sp>
        <p:nvSpPr>
          <p:cNvPr id="3" name="Footer Placeholder 2">
            <a:extLst>
              <a:ext uri="{FF2B5EF4-FFF2-40B4-BE49-F238E27FC236}">
                <a16:creationId xmlns:a16="http://schemas.microsoft.com/office/drawing/2014/main" id="{9D15C49E-44AD-4E66-B7E0-91EDCF43479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BC0F4EF-A957-460E-BAF6-7946524EBDC3}"/>
              </a:ext>
            </a:extLst>
          </p:cNvPr>
          <p:cNvSpPr>
            <a:spLocks noGrp="1"/>
          </p:cNvSpPr>
          <p:nvPr>
            <p:ph type="sldNum" sz="quarter" idx="12"/>
          </p:nvPr>
        </p:nvSpPr>
        <p:spPr/>
        <p:txBody>
          <a:bodyPr/>
          <a:lstStyle/>
          <a:p>
            <a:fld id="{60548DEA-0D1D-45D2-AB7B-5E9B437CE88D}" type="slidenum">
              <a:rPr lang="en-GB" smtClean="0"/>
              <a:t>‹#›</a:t>
            </a:fld>
            <a:endParaRPr lang="en-GB"/>
          </a:p>
        </p:txBody>
      </p:sp>
    </p:spTree>
    <p:extLst>
      <p:ext uri="{BB962C8B-B14F-4D97-AF65-F5344CB8AC3E}">
        <p14:creationId xmlns:p14="http://schemas.microsoft.com/office/powerpoint/2010/main" val="37395268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E0FABC-560C-4C1E-AC72-04CBE340785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B1DEFC09-D561-4D0F-92C0-3ADE73C5F74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8209592-232A-429A-9485-81738025A13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742E01C-AA20-4528-B656-81A876AF63A0}"/>
              </a:ext>
            </a:extLst>
          </p:cNvPr>
          <p:cNvSpPr>
            <a:spLocks noGrp="1"/>
          </p:cNvSpPr>
          <p:nvPr>
            <p:ph type="dt" sz="half" idx="10"/>
          </p:nvPr>
        </p:nvSpPr>
        <p:spPr/>
        <p:txBody>
          <a:bodyPr/>
          <a:lstStyle/>
          <a:p>
            <a:fld id="{4E205765-4729-4594-B945-09CE1377D37D}" type="datetimeFigureOut">
              <a:rPr lang="en-GB" smtClean="0"/>
              <a:t>19/07/2021</a:t>
            </a:fld>
            <a:endParaRPr lang="en-GB"/>
          </a:p>
        </p:txBody>
      </p:sp>
      <p:sp>
        <p:nvSpPr>
          <p:cNvPr id="6" name="Footer Placeholder 5">
            <a:extLst>
              <a:ext uri="{FF2B5EF4-FFF2-40B4-BE49-F238E27FC236}">
                <a16:creationId xmlns:a16="http://schemas.microsoft.com/office/drawing/2014/main" id="{8CAD4C28-4634-4E2D-81C2-862F0AF992A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C7FE6D0-498C-4A3E-BE53-761CF89CAFAA}"/>
              </a:ext>
            </a:extLst>
          </p:cNvPr>
          <p:cNvSpPr>
            <a:spLocks noGrp="1"/>
          </p:cNvSpPr>
          <p:nvPr>
            <p:ph type="sldNum" sz="quarter" idx="12"/>
          </p:nvPr>
        </p:nvSpPr>
        <p:spPr/>
        <p:txBody>
          <a:bodyPr/>
          <a:lstStyle/>
          <a:p>
            <a:fld id="{60548DEA-0D1D-45D2-AB7B-5E9B437CE88D}" type="slidenum">
              <a:rPr lang="en-GB" smtClean="0"/>
              <a:t>‹#›</a:t>
            </a:fld>
            <a:endParaRPr lang="en-GB"/>
          </a:p>
        </p:txBody>
      </p:sp>
    </p:spTree>
    <p:extLst>
      <p:ext uri="{BB962C8B-B14F-4D97-AF65-F5344CB8AC3E}">
        <p14:creationId xmlns:p14="http://schemas.microsoft.com/office/powerpoint/2010/main" val="4838811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D6CD0C-0706-4594-9F83-9C2741591DE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1F9DF3A-B2B3-403C-824A-3F29AE030E4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BC7FAB5-218F-4976-967C-B97C4F7C6A9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D90ED7E-7E46-4D75-A3ED-C3F7DBC6FD1C}"/>
              </a:ext>
            </a:extLst>
          </p:cNvPr>
          <p:cNvSpPr>
            <a:spLocks noGrp="1"/>
          </p:cNvSpPr>
          <p:nvPr>
            <p:ph type="dt" sz="half" idx="10"/>
          </p:nvPr>
        </p:nvSpPr>
        <p:spPr/>
        <p:txBody>
          <a:bodyPr/>
          <a:lstStyle/>
          <a:p>
            <a:fld id="{4E205765-4729-4594-B945-09CE1377D37D}" type="datetimeFigureOut">
              <a:rPr lang="en-GB" smtClean="0"/>
              <a:t>19/07/2021</a:t>
            </a:fld>
            <a:endParaRPr lang="en-GB"/>
          </a:p>
        </p:txBody>
      </p:sp>
      <p:sp>
        <p:nvSpPr>
          <p:cNvPr id="6" name="Footer Placeholder 5">
            <a:extLst>
              <a:ext uri="{FF2B5EF4-FFF2-40B4-BE49-F238E27FC236}">
                <a16:creationId xmlns:a16="http://schemas.microsoft.com/office/drawing/2014/main" id="{198DDC2F-7EE8-413D-8928-6D818F664F9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22BC75E-416C-4ACD-83D2-450C30DDA9F4}"/>
              </a:ext>
            </a:extLst>
          </p:cNvPr>
          <p:cNvSpPr>
            <a:spLocks noGrp="1"/>
          </p:cNvSpPr>
          <p:nvPr>
            <p:ph type="sldNum" sz="quarter" idx="12"/>
          </p:nvPr>
        </p:nvSpPr>
        <p:spPr/>
        <p:txBody>
          <a:bodyPr/>
          <a:lstStyle/>
          <a:p>
            <a:fld id="{60548DEA-0D1D-45D2-AB7B-5E9B437CE88D}" type="slidenum">
              <a:rPr lang="en-GB" smtClean="0"/>
              <a:t>‹#›</a:t>
            </a:fld>
            <a:endParaRPr lang="en-GB"/>
          </a:p>
        </p:txBody>
      </p:sp>
    </p:spTree>
    <p:extLst>
      <p:ext uri="{BB962C8B-B14F-4D97-AF65-F5344CB8AC3E}">
        <p14:creationId xmlns:p14="http://schemas.microsoft.com/office/powerpoint/2010/main" val="37815006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EE85126-44D4-4164-864B-205D61B16A6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1BB1D62-180D-4731-948D-69449EA1238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53F5867-84A0-4A09-A242-3138ED3B829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205765-4729-4594-B945-09CE1377D37D}" type="datetimeFigureOut">
              <a:rPr lang="en-GB" smtClean="0"/>
              <a:t>19/07/2021</a:t>
            </a:fld>
            <a:endParaRPr lang="en-GB"/>
          </a:p>
        </p:txBody>
      </p:sp>
      <p:sp>
        <p:nvSpPr>
          <p:cNvPr id="5" name="Footer Placeholder 4">
            <a:extLst>
              <a:ext uri="{FF2B5EF4-FFF2-40B4-BE49-F238E27FC236}">
                <a16:creationId xmlns:a16="http://schemas.microsoft.com/office/drawing/2014/main" id="{ECD58EE8-E837-4B33-BCC2-4D245B66D73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8DB81EE0-64C1-4718-9D5B-A27EA4BDB5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548DEA-0D1D-45D2-AB7B-5E9B437CE88D}" type="slidenum">
              <a:rPr lang="en-GB" smtClean="0"/>
              <a:t>‹#›</a:t>
            </a:fld>
            <a:endParaRPr lang="en-GB"/>
          </a:p>
        </p:txBody>
      </p:sp>
    </p:spTree>
    <p:extLst>
      <p:ext uri="{BB962C8B-B14F-4D97-AF65-F5344CB8AC3E}">
        <p14:creationId xmlns:p14="http://schemas.microsoft.com/office/powerpoint/2010/main" val="21026240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0">
            <a:extLst>
              <a:ext uri="{FF2B5EF4-FFF2-40B4-BE49-F238E27FC236}">
                <a16:creationId xmlns:a16="http://schemas.microsoft.com/office/drawing/2014/main" id="{1D425908-DDAF-4A2A-8219-FBA6422BB746}"/>
              </a:ext>
            </a:extLst>
          </p:cNvPr>
          <p:cNvGraphicFramePr>
            <a:graphicFrameLocks noGrp="1"/>
          </p:cNvGraphicFramePr>
          <p:nvPr>
            <p:extLst>
              <p:ext uri="{D42A27DB-BD31-4B8C-83A1-F6EECF244321}">
                <p14:modId xmlns:p14="http://schemas.microsoft.com/office/powerpoint/2010/main" val="889768274"/>
              </p:ext>
            </p:extLst>
          </p:nvPr>
        </p:nvGraphicFramePr>
        <p:xfrm>
          <a:off x="150191" y="96814"/>
          <a:ext cx="2473739" cy="365760"/>
        </p:xfrm>
        <a:graphic>
          <a:graphicData uri="http://schemas.openxmlformats.org/drawingml/2006/table">
            <a:tbl>
              <a:tblPr firstRow="1" bandRow="1">
                <a:tableStyleId>{5C22544A-7EE6-4342-B048-85BDC9FD1C3A}</a:tableStyleId>
              </a:tblPr>
              <a:tblGrid>
                <a:gridCol w="2473739">
                  <a:extLst>
                    <a:ext uri="{9D8B030D-6E8A-4147-A177-3AD203B41FA5}">
                      <a16:colId xmlns:a16="http://schemas.microsoft.com/office/drawing/2014/main" val="1413387079"/>
                    </a:ext>
                  </a:extLst>
                </a:gridCol>
              </a:tblGrid>
              <a:tr h="340508">
                <a:tc>
                  <a:txBody>
                    <a:bodyPr/>
                    <a:lstStyle/>
                    <a:p>
                      <a:r>
                        <a:rPr lang="en-GB" dirty="0">
                          <a:solidFill>
                            <a:schemeClr val="bg1"/>
                          </a:solidFill>
                          <a:latin typeface="Tw Cen MT" panose="020B0602020104020603" pitchFamily="34" charset="0"/>
                        </a:rPr>
                        <a:t>DT17: Digital systems</a:t>
                      </a:r>
                    </a:p>
                  </a:txBody>
                  <a:tcPr>
                    <a:solidFill>
                      <a:srgbClr val="FF0000"/>
                    </a:solidFill>
                  </a:tcPr>
                </a:tc>
                <a:extLst>
                  <a:ext uri="{0D108BD9-81ED-4DB2-BD59-A6C34878D82A}">
                    <a16:rowId xmlns:a16="http://schemas.microsoft.com/office/drawing/2014/main" val="2216127337"/>
                  </a:ext>
                </a:extLst>
              </a:tr>
            </a:tbl>
          </a:graphicData>
        </a:graphic>
      </p:graphicFrame>
      <p:graphicFrame>
        <p:nvGraphicFramePr>
          <p:cNvPr id="13" name="Table 12">
            <a:extLst>
              <a:ext uri="{FF2B5EF4-FFF2-40B4-BE49-F238E27FC236}">
                <a16:creationId xmlns:a16="http://schemas.microsoft.com/office/drawing/2014/main" id="{667CA43B-3BDD-4DC2-9D38-7E3DCB6951C0}"/>
              </a:ext>
            </a:extLst>
          </p:cNvPr>
          <p:cNvGraphicFramePr>
            <a:graphicFrameLocks noGrp="1"/>
          </p:cNvGraphicFramePr>
          <p:nvPr>
            <p:extLst>
              <p:ext uri="{D42A27DB-BD31-4B8C-83A1-F6EECF244321}">
                <p14:modId xmlns:p14="http://schemas.microsoft.com/office/powerpoint/2010/main" val="3888415531"/>
              </p:ext>
            </p:extLst>
          </p:nvPr>
        </p:nvGraphicFramePr>
        <p:xfrm>
          <a:off x="150191" y="3156837"/>
          <a:ext cx="3893354" cy="3588234"/>
        </p:xfrm>
        <a:graphic>
          <a:graphicData uri="http://schemas.openxmlformats.org/drawingml/2006/table">
            <a:tbl>
              <a:tblPr firstRow="1" bandRow="1">
                <a:tableStyleId>{5C22544A-7EE6-4342-B048-85BDC9FD1C3A}</a:tableStyleId>
              </a:tblPr>
              <a:tblGrid>
                <a:gridCol w="3893354">
                  <a:extLst>
                    <a:ext uri="{9D8B030D-6E8A-4147-A177-3AD203B41FA5}">
                      <a16:colId xmlns:a16="http://schemas.microsoft.com/office/drawing/2014/main" val="527946528"/>
                    </a:ext>
                  </a:extLst>
                </a:gridCol>
              </a:tblGrid>
              <a:tr h="347429">
                <a:tc>
                  <a:txBody>
                    <a:bodyPr/>
                    <a:lstStyle/>
                    <a:p>
                      <a:r>
                        <a:rPr lang="en-GB" b="0" dirty="0">
                          <a:latin typeface="Tw Cen MT" panose="020B0602020104020603" pitchFamily="34" charset="0"/>
                        </a:rPr>
                        <a:t>Presentation Software</a:t>
                      </a:r>
                    </a:p>
                  </a:txBody>
                  <a:tcPr>
                    <a:solidFill>
                      <a:srgbClr val="7030A0"/>
                    </a:solidFill>
                  </a:tcPr>
                </a:tc>
                <a:extLst>
                  <a:ext uri="{0D108BD9-81ED-4DB2-BD59-A6C34878D82A}">
                    <a16:rowId xmlns:a16="http://schemas.microsoft.com/office/drawing/2014/main" val="1355131997"/>
                  </a:ext>
                </a:extLst>
              </a:tr>
              <a:tr h="3222474">
                <a:tc>
                  <a:txBody>
                    <a:bodyPr/>
                    <a:lstStyle/>
                    <a:p>
                      <a:endParaRPr lang="en-GB" dirty="0">
                        <a:latin typeface="Tw Cen MT" panose="020B0602020104020603" pitchFamily="34" charset="0"/>
                      </a:endParaRPr>
                    </a:p>
                    <a:p>
                      <a:endParaRPr lang="en-GB" dirty="0">
                        <a:latin typeface="Tw Cen MT" panose="020B0602020104020603" pitchFamily="34" charset="0"/>
                      </a:endParaRPr>
                    </a:p>
                  </a:txBody>
                  <a:tcPr>
                    <a:solidFill>
                      <a:srgbClr val="CCCCFF"/>
                    </a:solidFill>
                  </a:tcPr>
                </a:tc>
                <a:extLst>
                  <a:ext uri="{0D108BD9-81ED-4DB2-BD59-A6C34878D82A}">
                    <a16:rowId xmlns:a16="http://schemas.microsoft.com/office/drawing/2014/main" val="3361536227"/>
                  </a:ext>
                </a:extLst>
              </a:tr>
            </a:tbl>
          </a:graphicData>
        </a:graphic>
      </p:graphicFrame>
      <p:sp>
        <p:nvSpPr>
          <p:cNvPr id="21" name="AutoShape 8" descr="File:Light Bulb or Idea Flat Icon Vector.svg - Wikimedia Commons">
            <a:extLst>
              <a:ext uri="{FF2B5EF4-FFF2-40B4-BE49-F238E27FC236}">
                <a16:creationId xmlns:a16="http://schemas.microsoft.com/office/drawing/2014/main" id="{5FAEA503-FF8A-4C4A-B928-B93FF5BF653E}"/>
              </a:ext>
            </a:extLst>
          </p:cNvPr>
          <p:cNvSpPr>
            <a:spLocks noChangeAspect="1" noChangeArrowheads="1"/>
          </p:cNvSpPr>
          <p:nvPr/>
        </p:nvSpPr>
        <p:spPr bwMode="auto">
          <a:xfrm>
            <a:off x="5943599" y="3276599"/>
            <a:ext cx="327991" cy="32799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aphicFrame>
        <p:nvGraphicFramePr>
          <p:cNvPr id="24" name="Table 23">
            <a:extLst>
              <a:ext uri="{FF2B5EF4-FFF2-40B4-BE49-F238E27FC236}">
                <a16:creationId xmlns:a16="http://schemas.microsoft.com/office/drawing/2014/main" id="{6D6774CB-A583-4475-B3D4-EE06E9FF9C8E}"/>
              </a:ext>
            </a:extLst>
          </p:cNvPr>
          <p:cNvGraphicFramePr>
            <a:graphicFrameLocks noGrp="1"/>
          </p:cNvGraphicFramePr>
          <p:nvPr>
            <p:extLst>
              <p:ext uri="{D42A27DB-BD31-4B8C-83A1-F6EECF244321}">
                <p14:modId xmlns:p14="http://schemas.microsoft.com/office/powerpoint/2010/main" val="832667367"/>
              </p:ext>
            </p:extLst>
          </p:nvPr>
        </p:nvGraphicFramePr>
        <p:xfrm>
          <a:off x="150191" y="488069"/>
          <a:ext cx="2473739" cy="2604984"/>
        </p:xfrm>
        <a:graphic>
          <a:graphicData uri="http://schemas.openxmlformats.org/drawingml/2006/table">
            <a:tbl>
              <a:tblPr firstRow="1" bandRow="1">
                <a:tableStyleId>{5C22544A-7EE6-4342-B048-85BDC9FD1C3A}</a:tableStyleId>
              </a:tblPr>
              <a:tblGrid>
                <a:gridCol w="2473739">
                  <a:extLst>
                    <a:ext uri="{9D8B030D-6E8A-4147-A177-3AD203B41FA5}">
                      <a16:colId xmlns:a16="http://schemas.microsoft.com/office/drawing/2014/main" val="2591224229"/>
                    </a:ext>
                  </a:extLst>
                </a:gridCol>
              </a:tblGrid>
              <a:tr h="413394">
                <a:tc>
                  <a:txBody>
                    <a:bodyPr/>
                    <a:lstStyle/>
                    <a:p>
                      <a:r>
                        <a:rPr lang="en-GB" b="0" dirty="0">
                          <a:latin typeface="Tw Cen MT" panose="020B0602020104020603" pitchFamily="34" charset="0"/>
                        </a:rPr>
                        <a:t>Software</a:t>
                      </a:r>
                    </a:p>
                  </a:txBody>
                  <a:tcPr>
                    <a:solidFill>
                      <a:schemeClr val="accent2"/>
                    </a:solidFill>
                  </a:tcPr>
                </a:tc>
                <a:extLst>
                  <a:ext uri="{0D108BD9-81ED-4DB2-BD59-A6C34878D82A}">
                    <a16:rowId xmlns:a16="http://schemas.microsoft.com/office/drawing/2014/main" val="3010811832"/>
                  </a:ext>
                </a:extLst>
              </a:tr>
              <a:tr h="2191590">
                <a:tc>
                  <a:txBody>
                    <a:bodyPr/>
                    <a:lstStyle/>
                    <a:p>
                      <a:r>
                        <a:rPr lang="en-GB" sz="1600" dirty="0">
                          <a:latin typeface="Tw Cen MT" panose="020B0602020104020603" pitchFamily="34" charset="0"/>
                        </a:rPr>
                        <a:t>Software is an application that can perform a specific set of tasks. Office applications are common in the workplace.</a:t>
                      </a:r>
                    </a:p>
                  </a:txBody>
                  <a:tcPr>
                    <a:solidFill>
                      <a:schemeClr val="accent2">
                        <a:lumMod val="40000"/>
                        <a:lumOff val="60000"/>
                      </a:schemeClr>
                    </a:solidFill>
                  </a:tcPr>
                </a:tc>
                <a:extLst>
                  <a:ext uri="{0D108BD9-81ED-4DB2-BD59-A6C34878D82A}">
                    <a16:rowId xmlns:a16="http://schemas.microsoft.com/office/drawing/2014/main" val="2193625941"/>
                  </a:ext>
                </a:extLst>
              </a:tr>
            </a:tbl>
          </a:graphicData>
        </a:graphic>
      </p:graphicFrame>
      <p:graphicFrame>
        <p:nvGraphicFramePr>
          <p:cNvPr id="3" name="Table 2">
            <a:extLst>
              <a:ext uri="{FF2B5EF4-FFF2-40B4-BE49-F238E27FC236}">
                <a16:creationId xmlns:a16="http://schemas.microsoft.com/office/drawing/2014/main" id="{06CA260D-7BA7-4613-B933-86DD6DF16BD9}"/>
              </a:ext>
            </a:extLst>
          </p:cNvPr>
          <p:cNvGraphicFramePr>
            <a:graphicFrameLocks noGrp="1"/>
          </p:cNvGraphicFramePr>
          <p:nvPr>
            <p:extLst>
              <p:ext uri="{D42A27DB-BD31-4B8C-83A1-F6EECF244321}">
                <p14:modId xmlns:p14="http://schemas.microsoft.com/office/powerpoint/2010/main" val="3902248888"/>
              </p:ext>
            </p:extLst>
          </p:nvPr>
        </p:nvGraphicFramePr>
        <p:xfrm>
          <a:off x="251213" y="4489416"/>
          <a:ext cx="3649082" cy="2082917"/>
        </p:xfrm>
        <a:graphic>
          <a:graphicData uri="http://schemas.openxmlformats.org/drawingml/2006/table">
            <a:tbl>
              <a:tblPr firstRow="1" bandRow="1">
                <a:tableStyleId>{5940675A-B579-460E-94D1-54222C63F5DA}</a:tableStyleId>
              </a:tblPr>
              <a:tblGrid>
                <a:gridCol w="1824541">
                  <a:extLst>
                    <a:ext uri="{9D8B030D-6E8A-4147-A177-3AD203B41FA5}">
                      <a16:colId xmlns:a16="http://schemas.microsoft.com/office/drawing/2014/main" val="1495222017"/>
                    </a:ext>
                  </a:extLst>
                </a:gridCol>
                <a:gridCol w="1824541">
                  <a:extLst>
                    <a:ext uri="{9D8B030D-6E8A-4147-A177-3AD203B41FA5}">
                      <a16:colId xmlns:a16="http://schemas.microsoft.com/office/drawing/2014/main" val="4032349544"/>
                    </a:ext>
                  </a:extLst>
                </a:gridCol>
              </a:tblGrid>
              <a:tr h="436997">
                <a:tc>
                  <a:txBody>
                    <a:bodyPr/>
                    <a:lstStyle/>
                    <a:p>
                      <a:pPr algn="ctr"/>
                      <a:r>
                        <a:rPr lang="en-GB" sz="1600" dirty="0">
                          <a:solidFill>
                            <a:schemeClr val="bg1"/>
                          </a:solidFill>
                          <a:latin typeface="Tw Cen MT" panose="020B0602020104020603" pitchFamily="34" charset="0"/>
                        </a:rPr>
                        <a:t>Pros</a:t>
                      </a:r>
                    </a:p>
                  </a:txBody>
                  <a:tcPr>
                    <a:solidFill>
                      <a:srgbClr val="00B050"/>
                    </a:solidFill>
                  </a:tcPr>
                </a:tc>
                <a:tc>
                  <a:txBody>
                    <a:bodyPr/>
                    <a:lstStyle/>
                    <a:p>
                      <a:pPr algn="ctr"/>
                      <a:r>
                        <a:rPr lang="en-GB" sz="1600" dirty="0">
                          <a:solidFill>
                            <a:schemeClr val="bg1"/>
                          </a:solidFill>
                          <a:latin typeface="Tw Cen MT" panose="020B0602020104020603" pitchFamily="34" charset="0"/>
                        </a:rPr>
                        <a:t>Cons</a:t>
                      </a:r>
                    </a:p>
                  </a:txBody>
                  <a:tcPr>
                    <a:solidFill>
                      <a:srgbClr val="FF0000"/>
                    </a:solidFill>
                  </a:tcPr>
                </a:tc>
                <a:extLst>
                  <a:ext uri="{0D108BD9-81ED-4DB2-BD59-A6C34878D82A}">
                    <a16:rowId xmlns:a16="http://schemas.microsoft.com/office/drawing/2014/main" val="2358840179"/>
                  </a:ext>
                </a:extLst>
              </a:tr>
              <a:tr h="436997">
                <a:tc>
                  <a:txBody>
                    <a:bodyPr/>
                    <a:lstStyle/>
                    <a:p>
                      <a:r>
                        <a:rPr lang="en-GB" sz="1600" dirty="0">
                          <a:latin typeface="Tw Cen MT" panose="020B0602020104020603" pitchFamily="34" charset="0"/>
                        </a:rPr>
                        <a:t>Intuitive and easy to use.</a:t>
                      </a:r>
                    </a:p>
                  </a:txBody>
                  <a:tcPr>
                    <a:solidFill>
                      <a:schemeClr val="bg1"/>
                    </a:solidFill>
                  </a:tcPr>
                </a:tc>
                <a:tc>
                  <a:txBody>
                    <a:bodyPr/>
                    <a:lstStyle/>
                    <a:p>
                      <a:r>
                        <a:rPr lang="en-GB" sz="1600" dirty="0">
                          <a:latin typeface="Tw Cen MT" panose="020B0602020104020603" pitchFamily="34" charset="0"/>
                        </a:rPr>
                        <a:t>Difficult for audience to take notes.</a:t>
                      </a:r>
                    </a:p>
                  </a:txBody>
                  <a:tcPr>
                    <a:solidFill>
                      <a:schemeClr val="bg1"/>
                    </a:solidFill>
                  </a:tcPr>
                </a:tc>
                <a:extLst>
                  <a:ext uri="{0D108BD9-81ED-4DB2-BD59-A6C34878D82A}">
                    <a16:rowId xmlns:a16="http://schemas.microsoft.com/office/drawing/2014/main" val="241559529"/>
                  </a:ext>
                </a:extLst>
              </a:tr>
              <a:tr h="436997">
                <a:tc>
                  <a:txBody>
                    <a:bodyPr/>
                    <a:lstStyle/>
                    <a:p>
                      <a:r>
                        <a:rPr lang="en-GB" sz="1600" dirty="0">
                          <a:latin typeface="Tw Cen MT" panose="020B0602020104020603" pitchFamily="34" charset="0"/>
                        </a:rPr>
                        <a:t>Easy to add multimedia assets.</a:t>
                      </a:r>
                    </a:p>
                  </a:txBody>
                  <a:tcPr>
                    <a:solidFill>
                      <a:schemeClr val="bg1"/>
                    </a:solidFill>
                  </a:tcPr>
                </a:tc>
                <a:tc>
                  <a:txBody>
                    <a:bodyPr/>
                    <a:lstStyle/>
                    <a:p>
                      <a:r>
                        <a:rPr lang="en-GB" sz="1600" dirty="0">
                          <a:latin typeface="Tw Cen MT" panose="020B0602020104020603" pitchFamily="34" charset="0"/>
                        </a:rPr>
                        <a:t>Too many animations can distract audience.</a:t>
                      </a:r>
                    </a:p>
                  </a:txBody>
                  <a:tcPr>
                    <a:solidFill>
                      <a:schemeClr val="bg1"/>
                    </a:solidFill>
                  </a:tcPr>
                </a:tc>
                <a:extLst>
                  <a:ext uri="{0D108BD9-81ED-4DB2-BD59-A6C34878D82A}">
                    <a16:rowId xmlns:a16="http://schemas.microsoft.com/office/drawing/2014/main" val="1222652106"/>
                  </a:ext>
                </a:extLst>
              </a:tr>
            </a:tbl>
          </a:graphicData>
        </a:graphic>
      </p:graphicFrame>
      <p:sp>
        <p:nvSpPr>
          <p:cNvPr id="4" name="TextBox 3">
            <a:extLst>
              <a:ext uri="{FF2B5EF4-FFF2-40B4-BE49-F238E27FC236}">
                <a16:creationId xmlns:a16="http://schemas.microsoft.com/office/drawing/2014/main" id="{A42BF96A-6AA9-4E31-BEC2-0A77F96C40A0}"/>
              </a:ext>
            </a:extLst>
          </p:cNvPr>
          <p:cNvSpPr txBox="1"/>
          <p:nvPr/>
        </p:nvSpPr>
        <p:spPr>
          <a:xfrm>
            <a:off x="193635" y="3594635"/>
            <a:ext cx="3012503" cy="830997"/>
          </a:xfrm>
          <a:prstGeom prst="rect">
            <a:avLst/>
          </a:prstGeom>
          <a:noFill/>
        </p:spPr>
        <p:txBody>
          <a:bodyPr wrap="square" rtlCol="0">
            <a:spAutoFit/>
          </a:bodyPr>
          <a:lstStyle/>
          <a:p>
            <a:r>
              <a:rPr lang="en-GB" sz="1600" dirty="0">
                <a:latin typeface="Tw Cen MT" panose="020B0602020104020603" pitchFamily="34" charset="0"/>
              </a:rPr>
              <a:t>A computer software package used to show information, normally in the form of a slide show.</a:t>
            </a:r>
          </a:p>
        </p:txBody>
      </p:sp>
      <p:graphicFrame>
        <p:nvGraphicFramePr>
          <p:cNvPr id="28" name="Table 27">
            <a:extLst>
              <a:ext uri="{FF2B5EF4-FFF2-40B4-BE49-F238E27FC236}">
                <a16:creationId xmlns:a16="http://schemas.microsoft.com/office/drawing/2014/main" id="{A4108F67-733F-4CD5-B3F1-63A7CDF4698B}"/>
              </a:ext>
            </a:extLst>
          </p:cNvPr>
          <p:cNvGraphicFramePr>
            <a:graphicFrameLocks noGrp="1"/>
          </p:cNvGraphicFramePr>
          <p:nvPr>
            <p:extLst>
              <p:ext uri="{D42A27DB-BD31-4B8C-83A1-F6EECF244321}">
                <p14:modId xmlns:p14="http://schemas.microsoft.com/office/powerpoint/2010/main" val="3775179044"/>
              </p:ext>
            </p:extLst>
          </p:nvPr>
        </p:nvGraphicFramePr>
        <p:xfrm>
          <a:off x="4127601" y="3156837"/>
          <a:ext cx="3960415" cy="3613453"/>
        </p:xfrm>
        <a:graphic>
          <a:graphicData uri="http://schemas.openxmlformats.org/drawingml/2006/table">
            <a:tbl>
              <a:tblPr firstRow="1" bandRow="1">
                <a:tableStyleId>{5C22544A-7EE6-4342-B048-85BDC9FD1C3A}</a:tableStyleId>
              </a:tblPr>
              <a:tblGrid>
                <a:gridCol w="3960415">
                  <a:extLst>
                    <a:ext uri="{9D8B030D-6E8A-4147-A177-3AD203B41FA5}">
                      <a16:colId xmlns:a16="http://schemas.microsoft.com/office/drawing/2014/main" val="527946528"/>
                    </a:ext>
                  </a:extLst>
                </a:gridCol>
              </a:tblGrid>
              <a:tr h="395553">
                <a:tc>
                  <a:txBody>
                    <a:bodyPr/>
                    <a:lstStyle/>
                    <a:p>
                      <a:r>
                        <a:rPr lang="en-GB" b="0" dirty="0">
                          <a:latin typeface="Tw Cen MT" panose="020B0602020104020603" pitchFamily="34" charset="0"/>
                        </a:rPr>
                        <a:t>Database Management Software</a:t>
                      </a:r>
                    </a:p>
                  </a:txBody>
                  <a:tcPr>
                    <a:solidFill>
                      <a:srgbClr val="0070C0"/>
                    </a:solidFill>
                  </a:tcPr>
                </a:tc>
                <a:extLst>
                  <a:ext uri="{0D108BD9-81ED-4DB2-BD59-A6C34878D82A}">
                    <a16:rowId xmlns:a16="http://schemas.microsoft.com/office/drawing/2014/main" val="1355131997"/>
                  </a:ext>
                </a:extLst>
              </a:tr>
              <a:tr h="3217900">
                <a:tc>
                  <a:txBody>
                    <a:bodyPr/>
                    <a:lstStyle/>
                    <a:p>
                      <a:endParaRPr lang="en-GB" dirty="0">
                        <a:latin typeface="Tw Cen MT" panose="020B0602020104020603" pitchFamily="34" charset="0"/>
                      </a:endParaRPr>
                    </a:p>
                    <a:p>
                      <a:endParaRPr lang="en-GB" dirty="0">
                        <a:latin typeface="Tw Cen MT" panose="020B0602020104020603" pitchFamily="34" charset="0"/>
                      </a:endParaRPr>
                    </a:p>
                  </a:txBody>
                  <a:tcPr>
                    <a:solidFill>
                      <a:schemeClr val="accent5">
                        <a:lumMod val="20000"/>
                        <a:lumOff val="80000"/>
                      </a:schemeClr>
                    </a:solidFill>
                  </a:tcPr>
                </a:tc>
                <a:extLst>
                  <a:ext uri="{0D108BD9-81ED-4DB2-BD59-A6C34878D82A}">
                    <a16:rowId xmlns:a16="http://schemas.microsoft.com/office/drawing/2014/main" val="3361536227"/>
                  </a:ext>
                </a:extLst>
              </a:tr>
            </a:tbl>
          </a:graphicData>
        </a:graphic>
      </p:graphicFrame>
      <p:graphicFrame>
        <p:nvGraphicFramePr>
          <p:cNvPr id="29" name="Table 28">
            <a:extLst>
              <a:ext uri="{FF2B5EF4-FFF2-40B4-BE49-F238E27FC236}">
                <a16:creationId xmlns:a16="http://schemas.microsoft.com/office/drawing/2014/main" id="{AAFA52D3-A370-4A76-9979-FF28B5EB22BA}"/>
              </a:ext>
            </a:extLst>
          </p:cNvPr>
          <p:cNvGraphicFramePr>
            <a:graphicFrameLocks noGrp="1"/>
          </p:cNvGraphicFramePr>
          <p:nvPr>
            <p:extLst>
              <p:ext uri="{D42A27DB-BD31-4B8C-83A1-F6EECF244321}">
                <p14:modId xmlns:p14="http://schemas.microsoft.com/office/powerpoint/2010/main" val="3618811241"/>
              </p:ext>
            </p:extLst>
          </p:nvPr>
        </p:nvGraphicFramePr>
        <p:xfrm>
          <a:off x="8257743" y="3156836"/>
          <a:ext cx="3849908" cy="3588234"/>
        </p:xfrm>
        <a:graphic>
          <a:graphicData uri="http://schemas.openxmlformats.org/drawingml/2006/table">
            <a:tbl>
              <a:tblPr firstRow="1" bandRow="1">
                <a:tableStyleId>{5C22544A-7EE6-4342-B048-85BDC9FD1C3A}</a:tableStyleId>
              </a:tblPr>
              <a:tblGrid>
                <a:gridCol w="3849908">
                  <a:extLst>
                    <a:ext uri="{9D8B030D-6E8A-4147-A177-3AD203B41FA5}">
                      <a16:colId xmlns:a16="http://schemas.microsoft.com/office/drawing/2014/main" val="527946528"/>
                    </a:ext>
                  </a:extLst>
                </a:gridCol>
              </a:tblGrid>
              <a:tr h="367152">
                <a:tc>
                  <a:txBody>
                    <a:bodyPr/>
                    <a:lstStyle/>
                    <a:p>
                      <a:r>
                        <a:rPr lang="en-GB" b="0" dirty="0">
                          <a:latin typeface="Tw Cen MT" panose="020B0602020104020603" pitchFamily="34" charset="0"/>
                        </a:rPr>
                        <a:t>Spreadsheet Software</a:t>
                      </a:r>
                    </a:p>
                  </a:txBody>
                  <a:tcPr>
                    <a:solidFill>
                      <a:srgbClr val="FFC000"/>
                    </a:solidFill>
                  </a:tcPr>
                </a:tc>
                <a:extLst>
                  <a:ext uri="{0D108BD9-81ED-4DB2-BD59-A6C34878D82A}">
                    <a16:rowId xmlns:a16="http://schemas.microsoft.com/office/drawing/2014/main" val="1355131997"/>
                  </a:ext>
                </a:extLst>
              </a:tr>
              <a:tr h="3221082">
                <a:tc>
                  <a:txBody>
                    <a:bodyPr/>
                    <a:lstStyle/>
                    <a:p>
                      <a:endParaRPr lang="en-GB" dirty="0">
                        <a:latin typeface="Tw Cen MT" panose="020B0602020104020603" pitchFamily="34" charset="0"/>
                      </a:endParaRPr>
                    </a:p>
                    <a:p>
                      <a:endParaRPr lang="en-GB" dirty="0">
                        <a:latin typeface="Tw Cen MT" panose="020B0602020104020603" pitchFamily="34" charset="0"/>
                      </a:endParaRPr>
                    </a:p>
                  </a:txBody>
                  <a:tcPr>
                    <a:solidFill>
                      <a:schemeClr val="accent4">
                        <a:lumMod val="20000"/>
                        <a:lumOff val="80000"/>
                      </a:schemeClr>
                    </a:solidFill>
                  </a:tcPr>
                </a:tc>
                <a:extLst>
                  <a:ext uri="{0D108BD9-81ED-4DB2-BD59-A6C34878D82A}">
                    <a16:rowId xmlns:a16="http://schemas.microsoft.com/office/drawing/2014/main" val="3361536227"/>
                  </a:ext>
                </a:extLst>
              </a:tr>
            </a:tbl>
          </a:graphicData>
        </a:graphic>
      </p:graphicFrame>
      <p:graphicFrame>
        <p:nvGraphicFramePr>
          <p:cNvPr id="30" name="Table 29">
            <a:extLst>
              <a:ext uri="{FF2B5EF4-FFF2-40B4-BE49-F238E27FC236}">
                <a16:creationId xmlns:a16="http://schemas.microsoft.com/office/drawing/2014/main" id="{CFE241FA-7D24-4B64-9621-A5DEE4BEDA44}"/>
              </a:ext>
            </a:extLst>
          </p:cNvPr>
          <p:cNvGraphicFramePr>
            <a:graphicFrameLocks noGrp="1"/>
          </p:cNvGraphicFramePr>
          <p:nvPr>
            <p:extLst>
              <p:ext uri="{D42A27DB-BD31-4B8C-83A1-F6EECF244321}">
                <p14:modId xmlns:p14="http://schemas.microsoft.com/office/powerpoint/2010/main" val="2159984277"/>
              </p:ext>
            </p:extLst>
          </p:nvPr>
        </p:nvGraphicFramePr>
        <p:xfrm>
          <a:off x="2692283" y="87609"/>
          <a:ext cx="4954221" cy="3005444"/>
        </p:xfrm>
        <a:graphic>
          <a:graphicData uri="http://schemas.openxmlformats.org/drawingml/2006/table">
            <a:tbl>
              <a:tblPr firstRow="1" bandRow="1">
                <a:tableStyleId>{5C22544A-7EE6-4342-B048-85BDC9FD1C3A}</a:tableStyleId>
              </a:tblPr>
              <a:tblGrid>
                <a:gridCol w="4954221">
                  <a:extLst>
                    <a:ext uri="{9D8B030D-6E8A-4147-A177-3AD203B41FA5}">
                      <a16:colId xmlns:a16="http://schemas.microsoft.com/office/drawing/2014/main" val="527946528"/>
                    </a:ext>
                  </a:extLst>
                </a:gridCol>
              </a:tblGrid>
              <a:tr h="402755">
                <a:tc>
                  <a:txBody>
                    <a:bodyPr/>
                    <a:lstStyle/>
                    <a:p>
                      <a:r>
                        <a:rPr lang="en-GB" b="0" dirty="0">
                          <a:latin typeface="Tw Cen MT" panose="020B0602020104020603" pitchFamily="34" charset="0"/>
                        </a:rPr>
                        <a:t>Word Processing Software</a:t>
                      </a:r>
                    </a:p>
                  </a:txBody>
                  <a:tcPr>
                    <a:solidFill>
                      <a:srgbClr val="7030A0"/>
                    </a:solidFill>
                  </a:tcPr>
                </a:tc>
                <a:extLst>
                  <a:ext uri="{0D108BD9-81ED-4DB2-BD59-A6C34878D82A}">
                    <a16:rowId xmlns:a16="http://schemas.microsoft.com/office/drawing/2014/main" val="1355131997"/>
                  </a:ext>
                </a:extLst>
              </a:tr>
              <a:tr h="2602689">
                <a:tc>
                  <a:txBody>
                    <a:bodyPr/>
                    <a:lstStyle/>
                    <a:p>
                      <a:endParaRPr lang="en-GB" dirty="0">
                        <a:latin typeface="Tw Cen MT" panose="020B0602020104020603" pitchFamily="34" charset="0"/>
                      </a:endParaRPr>
                    </a:p>
                    <a:p>
                      <a:endParaRPr lang="en-GB" dirty="0">
                        <a:latin typeface="Tw Cen MT" panose="020B0602020104020603" pitchFamily="34" charset="0"/>
                      </a:endParaRPr>
                    </a:p>
                  </a:txBody>
                  <a:tcPr>
                    <a:solidFill>
                      <a:srgbClr val="CCCCFF"/>
                    </a:solidFill>
                  </a:tcPr>
                </a:tc>
                <a:extLst>
                  <a:ext uri="{0D108BD9-81ED-4DB2-BD59-A6C34878D82A}">
                    <a16:rowId xmlns:a16="http://schemas.microsoft.com/office/drawing/2014/main" val="3361536227"/>
                  </a:ext>
                </a:extLst>
              </a:tr>
            </a:tbl>
          </a:graphicData>
        </a:graphic>
      </p:graphicFrame>
      <p:graphicFrame>
        <p:nvGraphicFramePr>
          <p:cNvPr id="31" name="Table 30">
            <a:extLst>
              <a:ext uri="{FF2B5EF4-FFF2-40B4-BE49-F238E27FC236}">
                <a16:creationId xmlns:a16="http://schemas.microsoft.com/office/drawing/2014/main" id="{BF57D5D2-B511-4551-819A-3DD2FCFE3B59}"/>
              </a:ext>
            </a:extLst>
          </p:cNvPr>
          <p:cNvGraphicFramePr>
            <a:graphicFrameLocks noGrp="1"/>
          </p:cNvGraphicFramePr>
          <p:nvPr>
            <p:extLst>
              <p:ext uri="{D42A27DB-BD31-4B8C-83A1-F6EECF244321}">
                <p14:modId xmlns:p14="http://schemas.microsoft.com/office/powerpoint/2010/main" val="1419797746"/>
              </p:ext>
            </p:extLst>
          </p:nvPr>
        </p:nvGraphicFramePr>
        <p:xfrm>
          <a:off x="4264711" y="4268833"/>
          <a:ext cx="3649272" cy="2326757"/>
        </p:xfrm>
        <a:graphic>
          <a:graphicData uri="http://schemas.openxmlformats.org/drawingml/2006/table">
            <a:tbl>
              <a:tblPr firstRow="1" bandRow="1">
                <a:tableStyleId>{5940675A-B579-460E-94D1-54222C63F5DA}</a:tableStyleId>
              </a:tblPr>
              <a:tblGrid>
                <a:gridCol w="1824636">
                  <a:extLst>
                    <a:ext uri="{9D8B030D-6E8A-4147-A177-3AD203B41FA5}">
                      <a16:colId xmlns:a16="http://schemas.microsoft.com/office/drawing/2014/main" val="1495222017"/>
                    </a:ext>
                  </a:extLst>
                </a:gridCol>
                <a:gridCol w="1824636">
                  <a:extLst>
                    <a:ext uri="{9D8B030D-6E8A-4147-A177-3AD203B41FA5}">
                      <a16:colId xmlns:a16="http://schemas.microsoft.com/office/drawing/2014/main" val="4032349544"/>
                    </a:ext>
                  </a:extLst>
                </a:gridCol>
              </a:tblGrid>
              <a:tr h="436997">
                <a:tc>
                  <a:txBody>
                    <a:bodyPr/>
                    <a:lstStyle/>
                    <a:p>
                      <a:pPr algn="ctr"/>
                      <a:r>
                        <a:rPr lang="en-GB" sz="1600" dirty="0">
                          <a:solidFill>
                            <a:schemeClr val="bg1"/>
                          </a:solidFill>
                          <a:latin typeface="Tw Cen MT" panose="020B0602020104020603" pitchFamily="34" charset="0"/>
                        </a:rPr>
                        <a:t>Pros</a:t>
                      </a:r>
                    </a:p>
                  </a:txBody>
                  <a:tcPr>
                    <a:solidFill>
                      <a:srgbClr val="00B050"/>
                    </a:solidFill>
                  </a:tcPr>
                </a:tc>
                <a:tc>
                  <a:txBody>
                    <a:bodyPr/>
                    <a:lstStyle/>
                    <a:p>
                      <a:pPr algn="ctr"/>
                      <a:r>
                        <a:rPr lang="en-GB" sz="1600" dirty="0">
                          <a:solidFill>
                            <a:schemeClr val="bg1"/>
                          </a:solidFill>
                          <a:latin typeface="Tw Cen MT" panose="020B0602020104020603" pitchFamily="34" charset="0"/>
                        </a:rPr>
                        <a:t>Cons</a:t>
                      </a:r>
                    </a:p>
                  </a:txBody>
                  <a:tcPr>
                    <a:solidFill>
                      <a:srgbClr val="FF0000"/>
                    </a:solidFill>
                  </a:tcPr>
                </a:tc>
                <a:extLst>
                  <a:ext uri="{0D108BD9-81ED-4DB2-BD59-A6C34878D82A}">
                    <a16:rowId xmlns:a16="http://schemas.microsoft.com/office/drawing/2014/main" val="2358840179"/>
                  </a:ext>
                </a:extLst>
              </a:tr>
              <a:tr h="436997">
                <a:tc>
                  <a:txBody>
                    <a:bodyPr/>
                    <a:lstStyle/>
                    <a:p>
                      <a:r>
                        <a:rPr lang="en-GB" sz="1600" dirty="0">
                          <a:latin typeface="Tw Cen MT" panose="020B0602020104020603" pitchFamily="34" charset="0"/>
                        </a:rPr>
                        <a:t>Queries can be used to extract data from tables.</a:t>
                      </a:r>
                    </a:p>
                  </a:txBody>
                  <a:tcPr>
                    <a:solidFill>
                      <a:schemeClr val="bg1"/>
                    </a:solidFill>
                  </a:tcPr>
                </a:tc>
                <a:tc>
                  <a:txBody>
                    <a:bodyPr/>
                    <a:lstStyle/>
                    <a:p>
                      <a:r>
                        <a:rPr lang="en-GB" sz="1600" dirty="0">
                          <a:latin typeface="Tw Cen MT" panose="020B0602020104020603" pitchFamily="34" charset="0"/>
                        </a:rPr>
                        <a:t>Training required for all programmers and users.</a:t>
                      </a:r>
                    </a:p>
                  </a:txBody>
                  <a:tcPr>
                    <a:solidFill>
                      <a:schemeClr val="bg1"/>
                    </a:solidFill>
                  </a:tcPr>
                </a:tc>
                <a:extLst>
                  <a:ext uri="{0D108BD9-81ED-4DB2-BD59-A6C34878D82A}">
                    <a16:rowId xmlns:a16="http://schemas.microsoft.com/office/drawing/2014/main" val="241559529"/>
                  </a:ext>
                </a:extLst>
              </a:tr>
              <a:tr h="436997">
                <a:tc>
                  <a:txBody>
                    <a:bodyPr/>
                    <a:lstStyle/>
                    <a:p>
                      <a:r>
                        <a:rPr lang="en-GB" sz="1600" dirty="0">
                          <a:latin typeface="Tw Cen MT" panose="020B0602020104020603" pitchFamily="34" charset="0"/>
                        </a:rPr>
                        <a:t>Reports can be generated to present data to users.</a:t>
                      </a:r>
                    </a:p>
                  </a:txBody>
                  <a:tcPr>
                    <a:solidFill>
                      <a:schemeClr val="bg1"/>
                    </a:solidFill>
                  </a:tcPr>
                </a:tc>
                <a:tc>
                  <a:txBody>
                    <a:bodyPr/>
                    <a:lstStyle/>
                    <a:p>
                      <a:r>
                        <a:rPr lang="en-GB" sz="1600" dirty="0">
                          <a:latin typeface="Tw Cen MT" panose="020B0602020104020603" pitchFamily="34" charset="0"/>
                        </a:rPr>
                        <a:t>Difficult to use/Time consuming to design. </a:t>
                      </a:r>
                    </a:p>
                  </a:txBody>
                  <a:tcPr>
                    <a:solidFill>
                      <a:schemeClr val="bg1"/>
                    </a:solidFill>
                  </a:tcPr>
                </a:tc>
                <a:extLst>
                  <a:ext uri="{0D108BD9-81ED-4DB2-BD59-A6C34878D82A}">
                    <a16:rowId xmlns:a16="http://schemas.microsoft.com/office/drawing/2014/main" val="1222652106"/>
                  </a:ext>
                </a:extLst>
              </a:tr>
            </a:tbl>
          </a:graphicData>
        </a:graphic>
      </p:graphicFrame>
      <p:sp>
        <p:nvSpPr>
          <p:cNvPr id="32" name="TextBox 31">
            <a:extLst>
              <a:ext uri="{FF2B5EF4-FFF2-40B4-BE49-F238E27FC236}">
                <a16:creationId xmlns:a16="http://schemas.microsoft.com/office/drawing/2014/main" id="{42FCCDB3-E640-439A-B1BE-8FAA722BEE1A}"/>
              </a:ext>
            </a:extLst>
          </p:cNvPr>
          <p:cNvSpPr txBox="1"/>
          <p:nvPr/>
        </p:nvSpPr>
        <p:spPr>
          <a:xfrm>
            <a:off x="4127600" y="3594382"/>
            <a:ext cx="4058518" cy="584775"/>
          </a:xfrm>
          <a:prstGeom prst="rect">
            <a:avLst/>
          </a:prstGeom>
          <a:noFill/>
        </p:spPr>
        <p:txBody>
          <a:bodyPr wrap="square" rtlCol="0">
            <a:spAutoFit/>
          </a:bodyPr>
          <a:lstStyle/>
          <a:p>
            <a:r>
              <a:rPr lang="en-GB" sz="1600" dirty="0">
                <a:latin typeface="Tw Cen MT" panose="020B0602020104020603" pitchFamily="34" charset="0"/>
              </a:rPr>
              <a:t>Used to store and manage data/databases, typically in a structured format. </a:t>
            </a:r>
          </a:p>
        </p:txBody>
      </p:sp>
      <p:sp>
        <p:nvSpPr>
          <p:cNvPr id="33" name="TextBox 32">
            <a:extLst>
              <a:ext uri="{FF2B5EF4-FFF2-40B4-BE49-F238E27FC236}">
                <a16:creationId xmlns:a16="http://schemas.microsoft.com/office/drawing/2014/main" id="{FFA520B0-7B93-4A10-B27D-DEA76FBD8A91}"/>
              </a:ext>
            </a:extLst>
          </p:cNvPr>
          <p:cNvSpPr txBox="1"/>
          <p:nvPr/>
        </p:nvSpPr>
        <p:spPr>
          <a:xfrm>
            <a:off x="8301187" y="3497163"/>
            <a:ext cx="3740622" cy="830997"/>
          </a:xfrm>
          <a:prstGeom prst="rect">
            <a:avLst/>
          </a:prstGeom>
          <a:noFill/>
        </p:spPr>
        <p:txBody>
          <a:bodyPr wrap="square" rtlCol="0">
            <a:spAutoFit/>
          </a:bodyPr>
          <a:lstStyle/>
          <a:p>
            <a:r>
              <a:rPr lang="en-GB" sz="1600" dirty="0">
                <a:latin typeface="Tw Cen MT" panose="020B0602020104020603" pitchFamily="34" charset="0"/>
              </a:rPr>
              <a:t>Used to create budgets, produce graphs and charts, and for storing and sorting data. </a:t>
            </a:r>
          </a:p>
        </p:txBody>
      </p:sp>
      <p:graphicFrame>
        <p:nvGraphicFramePr>
          <p:cNvPr id="34" name="Table 33">
            <a:extLst>
              <a:ext uri="{FF2B5EF4-FFF2-40B4-BE49-F238E27FC236}">
                <a16:creationId xmlns:a16="http://schemas.microsoft.com/office/drawing/2014/main" id="{3728D8D5-A9F9-49E6-A138-70F81397713E}"/>
              </a:ext>
            </a:extLst>
          </p:cNvPr>
          <p:cNvGraphicFramePr>
            <a:graphicFrameLocks noGrp="1"/>
          </p:cNvGraphicFramePr>
          <p:nvPr>
            <p:extLst>
              <p:ext uri="{D42A27DB-BD31-4B8C-83A1-F6EECF244321}">
                <p14:modId xmlns:p14="http://schemas.microsoft.com/office/powerpoint/2010/main" val="4051849229"/>
              </p:ext>
            </p:extLst>
          </p:nvPr>
        </p:nvGraphicFramePr>
        <p:xfrm>
          <a:off x="8401878" y="4328160"/>
          <a:ext cx="3639932" cy="2369498"/>
        </p:xfrm>
        <a:graphic>
          <a:graphicData uri="http://schemas.openxmlformats.org/drawingml/2006/table">
            <a:tbl>
              <a:tblPr firstRow="1" bandRow="1">
                <a:tableStyleId>{5940675A-B579-460E-94D1-54222C63F5DA}</a:tableStyleId>
              </a:tblPr>
              <a:tblGrid>
                <a:gridCol w="1819966">
                  <a:extLst>
                    <a:ext uri="{9D8B030D-6E8A-4147-A177-3AD203B41FA5}">
                      <a16:colId xmlns:a16="http://schemas.microsoft.com/office/drawing/2014/main" val="1495222017"/>
                    </a:ext>
                  </a:extLst>
                </a:gridCol>
                <a:gridCol w="1819966">
                  <a:extLst>
                    <a:ext uri="{9D8B030D-6E8A-4147-A177-3AD203B41FA5}">
                      <a16:colId xmlns:a16="http://schemas.microsoft.com/office/drawing/2014/main" val="4032349544"/>
                    </a:ext>
                  </a:extLst>
                </a:gridCol>
              </a:tblGrid>
              <a:tr h="479738">
                <a:tc>
                  <a:txBody>
                    <a:bodyPr/>
                    <a:lstStyle/>
                    <a:p>
                      <a:pPr algn="ctr"/>
                      <a:r>
                        <a:rPr lang="en-GB" sz="1600" dirty="0">
                          <a:solidFill>
                            <a:schemeClr val="bg1"/>
                          </a:solidFill>
                          <a:latin typeface="Tw Cen MT" panose="020B0602020104020603" pitchFamily="34" charset="0"/>
                        </a:rPr>
                        <a:t>Pros</a:t>
                      </a:r>
                    </a:p>
                  </a:txBody>
                  <a:tcPr>
                    <a:solidFill>
                      <a:srgbClr val="00B050"/>
                    </a:solidFill>
                  </a:tcPr>
                </a:tc>
                <a:tc>
                  <a:txBody>
                    <a:bodyPr/>
                    <a:lstStyle/>
                    <a:p>
                      <a:pPr algn="ctr"/>
                      <a:r>
                        <a:rPr lang="en-GB" sz="1600" dirty="0">
                          <a:solidFill>
                            <a:schemeClr val="bg1"/>
                          </a:solidFill>
                          <a:latin typeface="Tw Cen MT" panose="020B0602020104020603" pitchFamily="34" charset="0"/>
                        </a:rPr>
                        <a:t>Cons</a:t>
                      </a:r>
                    </a:p>
                  </a:txBody>
                  <a:tcPr>
                    <a:solidFill>
                      <a:srgbClr val="FF0000"/>
                    </a:solidFill>
                  </a:tcPr>
                </a:tc>
                <a:extLst>
                  <a:ext uri="{0D108BD9-81ED-4DB2-BD59-A6C34878D82A}">
                    <a16:rowId xmlns:a16="http://schemas.microsoft.com/office/drawing/2014/main" val="2358840179"/>
                  </a:ext>
                </a:extLst>
              </a:tr>
              <a:tr h="479738">
                <a:tc>
                  <a:txBody>
                    <a:bodyPr/>
                    <a:lstStyle/>
                    <a:p>
                      <a:r>
                        <a:rPr lang="en-GB" sz="1600" dirty="0">
                          <a:latin typeface="Tw Cen MT" panose="020B0602020104020603" pitchFamily="34" charset="0"/>
                        </a:rPr>
                        <a:t>Complex calculations can be performed very quickly.</a:t>
                      </a:r>
                    </a:p>
                  </a:txBody>
                  <a:tcPr>
                    <a:solidFill>
                      <a:schemeClr val="bg1"/>
                    </a:solidFill>
                  </a:tcPr>
                </a:tc>
                <a:tc>
                  <a:txBody>
                    <a:bodyPr/>
                    <a:lstStyle/>
                    <a:p>
                      <a:r>
                        <a:rPr lang="en-GB" sz="1600" dirty="0">
                          <a:latin typeface="Tw Cen MT" panose="020B0602020104020603" pitchFamily="34" charset="0"/>
                        </a:rPr>
                        <a:t>Staff might need some training when it comes to using formulas. </a:t>
                      </a:r>
                    </a:p>
                  </a:txBody>
                  <a:tcPr>
                    <a:solidFill>
                      <a:schemeClr val="bg1"/>
                    </a:solidFill>
                  </a:tcPr>
                </a:tc>
                <a:extLst>
                  <a:ext uri="{0D108BD9-81ED-4DB2-BD59-A6C34878D82A}">
                    <a16:rowId xmlns:a16="http://schemas.microsoft.com/office/drawing/2014/main" val="241559529"/>
                  </a:ext>
                </a:extLst>
              </a:tr>
              <a:tr h="635761">
                <a:tc>
                  <a:txBody>
                    <a:bodyPr/>
                    <a:lstStyle/>
                    <a:p>
                      <a:r>
                        <a:rPr lang="en-GB" sz="1600" dirty="0">
                          <a:latin typeface="Tw Cen MT" panose="020B0602020104020603" pitchFamily="34" charset="0"/>
                        </a:rPr>
                        <a:t>Formulas can automatically update it.</a:t>
                      </a:r>
                    </a:p>
                  </a:txBody>
                  <a:tcPr>
                    <a:solidFill>
                      <a:schemeClr val="bg1"/>
                    </a:solidFill>
                  </a:tcPr>
                </a:tc>
                <a:tc>
                  <a:txBody>
                    <a:bodyPr/>
                    <a:lstStyle/>
                    <a:p>
                      <a:r>
                        <a:rPr lang="en-GB" sz="1600" dirty="0">
                          <a:latin typeface="Tw Cen MT" panose="020B0602020104020603" pitchFamily="34" charset="0"/>
                        </a:rPr>
                        <a:t>Logic errors could still occur. </a:t>
                      </a:r>
                    </a:p>
                  </a:txBody>
                  <a:tcPr>
                    <a:solidFill>
                      <a:schemeClr val="bg1"/>
                    </a:solidFill>
                  </a:tcPr>
                </a:tc>
                <a:extLst>
                  <a:ext uri="{0D108BD9-81ED-4DB2-BD59-A6C34878D82A}">
                    <a16:rowId xmlns:a16="http://schemas.microsoft.com/office/drawing/2014/main" val="1222652106"/>
                  </a:ext>
                </a:extLst>
              </a:tr>
            </a:tbl>
          </a:graphicData>
        </a:graphic>
      </p:graphicFrame>
      <p:graphicFrame>
        <p:nvGraphicFramePr>
          <p:cNvPr id="35" name="Table 34">
            <a:extLst>
              <a:ext uri="{FF2B5EF4-FFF2-40B4-BE49-F238E27FC236}">
                <a16:creationId xmlns:a16="http://schemas.microsoft.com/office/drawing/2014/main" id="{F425C505-D081-4DA8-9CCA-3299EF5B4438}"/>
              </a:ext>
            </a:extLst>
          </p:cNvPr>
          <p:cNvGraphicFramePr>
            <a:graphicFrameLocks noGrp="1"/>
          </p:cNvGraphicFramePr>
          <p:nvPr>
            <p:extLst>
              <p:ext uri="{D42A27DB-BD31-4B8C-83A1-F6EECF244321}">
                <p14:modId xmlns:p14="http://schemas.microsoft.com/office/powerpoint/2010/main" val="2571063613"/>
              </p:ext>
            </p:extLst>
          </p:nvPr>
        </p:nvGraphicFramePr>
        <p:xfrm>
          <a:off x="4046630" y="856479"/>
          <a:ext cx="3495340" cy="2125658"/>
        </p:xfrm>
        <a:graphic>
          <a:graphicData uri="http://schemas.openxmlformats.org/drawingml/2006/table">
            <a:tbl>
              <a:tblPr firstRow="1" bandRow="1">
                <a:tableStyleId>{5940675A-B579-460E-94D1-54222C63F5DA}</a:tableStyleId>
              </a:tblPr>
              <a:tblGrid>
                <a:gridCol w="1747670">
                  <a:extLst>
                    <a:ext uri="{9D8B030D-6E8A-4147-A177-3AD203B41FA5}">
                      <a16:colId xmlns:a16="http://schemas.microsoft.com/office/drawing/2014/main" val="1495222017"/>
                    </a:ext>
                  </a:extLst>
                </a:gridCol>
                <a:gridCol w="1747670">
                  <a:extLst>
                    <a:ext uri="{9D8B030D-6E8A-4147-A177-3AD203B41FA5}">
                      <a16:colId xmlns:a16="http://schemas.microsoft.com/office/drawing/2014/main" val="4032349544"/>
                    </a:ext>
                  </a:extLst>
                </a:gridCol>
              </a:tblGrid>
              <a:tr h="479738">
                <a:tc>
                  <a:txBody>
                    <a:bodyPr/>
                    <a:lstStyle/>
                    <a:p>
                      <a:pPr algn="ctr"/>
                      <a:r>
                        <a:rPr lang="en-GB" sz="1600" dirty="0">
                          <a:solidFill>
                            <a:schemeClr val="bg1"/>
                          </a:solidFill>
                          <a:latin typeface="Tw Cen MT" panose="020B0602020104020603" pitchFamily="34" charset="0"/>
                        </a:rPr>
                        <a:t>Pros</a:t>
                      </a:r>
                    </a:p>
                  </a:txBody>
                  <a:tcPr>
                    <a:solidFill>
                      <a:srgbClr val="00B050"/>
                    </a:solidFill>
                  </a:tcPr>
                </a:tc>
                <a:tc>
                  <a:txBody>
                    <a:bodyPr/>
                    <a:lstStyle/>
                    <a:p>
                      <a:pPr algn="ctr"/>
                      <a:r>
                        <a:rPr lang="en-GB" sz="1600" dirty="0">
                          <a:solidFill>
                            <a:schemeClr val="bg1"/>
                          </a:solidFill>
                          <a:latin typeface="Tw Cen MT" panose="020B0602020104020603" pitchFamily="34" charset="0"/>
                        </a:rPr>
                        <a:t>Cons</a:t>
                      </a:r>
                    </a:p>
                  </a:txBody>
                  <a:tcPr>
                    <a:solidFill>
                      <a:srgbClr val="FF0000"/>
                    </a:solidFill>
                  </a:tcPr>
                </a:tc>
                <a:extLst>
                  <a:ext uri="{0D108BD9-81ED-4DB2-BD59-A6C34878D82A}">
                    <a16:rowId xmlns:a16="http://schemas.microsoft.com/office/drawing/2014/main" val="2358840179"/>
                  </a:ext>
                </a:extLst>
              </a:tr>
              <a:tr h="479738">
                <a:tc>
                  <a:txBody>
                    <a:bodyPr/>
                    <a:lstStyle/>
                    <a:p>
                      <a:r>
                        <a:rPr lang="en-GB" sz="1600" dirty="0">
                          <a:latin typeface="Tw Cen MT" panose="020B0602020104020603" pitchFamily="34" charset="0"/>
                        </a:rPr>
                        <a:t>Easy to correct mistakes. (Spellcheck)</a:t>
                      </a:r>
                    </a:p>
                  </a:txBody>
                  <a:tcPr>
                    <a:solidFill>
                      <a:schemeClr val="bg1"/>
                    </a:solidFill>
                  </a:tcPr>
                </a:tc>
                <a:tc>
                  <a:txBody>
                    <a:bodyPr/>
                    <a:lstStyle/>
                    <a:p>
                      <a:r>
                        <a:rPr lang="en-GB" sz="1600" dirty="0">
                          <a:latin typeface="Tw Cen MT" panose="020B0602020104020603" pitchFamily="34" charset="0"/>
                        </a:rPr>
                        <a:t>Takes time to learn how to use it. </a:t>
                      </a:r>
                    </a:p>
                  </a:txBody>
                  <a:tcPr>
                    <a:solidFill>
                      <a:schemeClr val="bg1"/>
                    </a:solidFill>
                  </a:tcPr>
                </a:tc>
                <a:extLst>
                  <a:ext uri="{0D108BD9-81ED-4DB2-BD59-A6C34878D82A}">
                    <a16:rowId xmlns:a16="http://schemas.microsoft.com/office/drawing/2014/main" val="241559529"/>
                  </a:ext>
                </a:extLst>
              </a:tr>
              <a:tr h="635761">
                <a:tc>
                  <a:txBody>
                    <a:bodyPr/>
                    <a:lstStyle/>
                    <a:p>
                      <a:r>
                        <a:rPr lang="en-GB" sz="1600" dirty="0">
                          <a:latin typeface="Tw Cen MT" panose="020B0602020104020603" pitchFamily="34" charset="0"/>
                        </a:rPr>
                        <a:t>Wide range of features available. </a:t>
                      </a:r>
                    </a:p>
                  </a:txBody>
                  <a:tcPr>
                    <a:solidFill>
                      <a:schemeClr val="bg1"/>
                    </a:solidFill>
                  </a:tcPr>
                </a:tc>
                <a:tc>
                  <a:txBody>
                    <a:bodyPr/>
                    <a:lstStyle/>
                    <a:p>
                      <a:r>
                        <a:rPr lang="en-GB" sz="1600" dirty="0">
                          <a:latin typeface="Tw Cen MT" panose="020B0602020104020603" pitchFamily="34" charset="0"/>
                        </a:rPr>
                        <a:t>Become too reliant and can affect handwriting. </a:t>
                      </a:r>
                    </a:p>
                  </a:txBody>
                  <a:tcPr>
                    <a:solidFill>
                      <a:schemeClr val="bg1"/>
                    </a:solidFill>
                  </a:tcPr>
                </a:tc>
                <a:extLst>
                  <a:ext uri="{0D108BD9-81ED-4DB2-BD59-A6C34878D82A}">
                    <a16:rowId xmlns:a16="http://schemas.microsoft.com/office/drawing/2014/main" val="1222652106"/>
                  </a:ext>
                </a:extLst>
              </a:tr>
            </a:tbl>
          </a:graphicData>
        </a:graphic>
      </p:graphicFrame>
      <p:sp>
        <p:nvSpPr>
          <p:cNvPr id="36" name="TextBox 35">
            <a:extLst>
              <a:ext uri="{FF2B5EF4-FFF2-40B4-BE49-F238E27FC236}">
                <a16:creationId xmlns:a16="http://schemas.microsoft.com/office/drawing/2014/main" id="{C4FC8159-3972-4F63-A84E-BB1316C2F5A0}"/>
              </a:ext>
            </a:extLst>
          </p:cNvPr>
          <p:cNvSpPr txBox="1"/>
          <p:nvPr/>
        </p:nvSpPr>
        <p:spPr>
          <a:xfrm>
            <a:off x="2692283" y="583406"/>
            <a:ext cx="1315088" cy="1815882"/>
          </a:xfrm>
          <a:prstGeom prst="rect">
            <a:avLst/>
          </a:prstGeom>
          <a:noFill/>
        </p:spPr>
        <p:txBody>
          <a:bodyPr wrap="square" rtlCol="0">
            <a:spAutoFit/>
          </a:bodyPr>
          <a:lstStyle/>
          <a:p>
            <a:r>
              <a:rPr lang="en-GB" sz="1600" dirty="0">
                <a:latin typeface="Tw Cen MT" panose="020B0602020104020603" pitchFamily="34" charset="0"/>
              </a:rPr>
              <a:t>Used to manipulate a text document, such as a letter or a report. </a:t>
            </a:r>
          </a:p>
        </p:txBody>
      </p:sp>
      <p:graphicFrame>
        <p:nvGraphicFramePr>
          <p:cNvPr id="22" name="Table 21">
            <a:extLst>
              <a:ext uri="{FF2B5EF4-FFF2-40B4-BE49-F238E27FC236}">
                <a16:creationId xmlns:a16="http://schemas.microsoft.com/office/drawing/2014/main" id="{025BD866-8C6E-4C20-B6AB-1F32D4431333}"/>
              </a:ext>
            </a:extLst>
          </p:cNvPr>
          <p:cNvGraphicFramePr>
            <a:graphicFrameLocks noGrp="1"/>
          </p:cNvGraphicFramePr>
          <p:nvPr>
            <p:extLst>
              <p:ext uri="{D42A27DB-BD31-4B8C-83A1-F6EECF244321}">
                <p14:modId xmlns:p14="http://schemas.microsoft.com/office/powerpoint/2010/main" val="271626124"/>
              </p:ext>
            </p:extLst>
          </p:nvPr>
        </p:nvGraphicFramePr>
        <p:xfrm>
          <a:off x="7755789" y="73623"/>
          <a:ext cx="4351861" cy="3019430"/>
        </p:xfrm>
        <a:graphic>
          <a:graphicData uri="http://schemas.openxmlformats.org/drawingml/2006/table">
            <a:tbl>
              <a:tblPr firstRow="1" bandRow="1">
                <a:tableStyleId>{5C22544A-7EE6-4342-B048-85BDC9FD1C3A}</a:tableStyleId>
              </a:tblPr>
              <a:tblGrid>
                <a:gridCol w="4351861">
                  <a:extLst>
                    <a:ext uri="{9D8B030D-6E8A-4147-A177-3AD203B41FA5}">
                      <a16:colId xmlns:a16="http://schemas.microsoft.com/office/drawing/2014/main" val="527946528"/>
                    </a:ext>
                  </a:extLst>
                </a:gridCol>
              </a:tblGrid>
              <a:tr h="377000">
                <a:tc>
                  <a:txBody>
                    <a:bodyPr/>
                    <a:lstStyle/>
                    <a:p>
                      <a:r>
                        <a:rPr lang="en-GB" b="0" dirty="0">
                          <a:latin typeface="Tw Cen MT" panose="020B0602020104020603" pitchFamily="34" charset="0"/>
                        </a:rPr>
                        <a:t>Stock Control Software</a:t>
                      </a:r>
                    </a:p>
                  </a:txBody>
                  <a:tcPr>
                    <a:solidFill>
                      <a:srgbClr val="92D050"/>
                    </a:solidFill>
                  </a:tcPr>
                </a:tc>
                <a:extLst>
                  <a:ext uri="{0D108BD9-81ED-4DB2-BD59-A6C34878D82A}">
                    <a16:rowId xmlns:a16="http://schemas.microsoft.com/office/drawing/2014/main" val="1355131997"/>
                  </a:ext>
                </a:extLst>
              </a:tr>
              <a:tr h="2642430">
                <a:tc>
                  <a:txBody>
                    <a:bodyPr/>
                    <a:lstStyle/>
                    <a:p>
                      <a:endParaRPr lang="en-GB" dirty="0">
                        <a:latin typeface="Tw Cen MT" panose="020B0602020104020603" pitchFamily="34" charset="0"/>
                      </a:endParaRPr>
                    </a:p>
                    <a:p>
                      <a:endParaRPr lang="en-GB" dirty="0">
                        <a:latin typeface="Tw Cen MT" panose="020B0602020104020603" pitchFamily="34" charset="0"/>
                      </a:endParaRPr>
                    </a:p>
                  </a:txBody>
                  <a:tcPr>
                    <a:solidFill>
                      <a:schemeClr val="accent6">
                        <a:lumMod val="20000"/>
                        <a:lumOff val="80000"/>
                      </a:schemeClr>
                    </a:solidFill>
                  </a:tcPr>
                </a:tc>
                <a:extLst>
                  <a:ext uri="{0D108BD9-81ED-4DB2-BD59-A6C34878D82A}">
                    <a16:rowId xmlns:a16="http://schemas.microsoft.com/office/drawing/2014/main" val="3361536227"/>
                  </a:ext>
                </a:extLst>
              </a:tr>
            </a:tbl>
          </a:graphicData>
        </a:graphic>
      </p:graphicFrame>
      <p:sp>
        <p:nvSpPr>
          <p:cNvPr id="23" name="TextBox 22">
            <a:extLst>
              <a:ext uri="{FF2B5EF4-FFF2-40B4-BE49-F238E27FC236}">
                <a16:creationId xmlns:a16="http://schemas.microsoft.com/office/drawing/2014/main" id="{8170337C-072D-4587-82E4-57D21EDC055F}"/>
              </a:ext>
            </a:extLst>
          </p:cNvPr>
          <p:cNvSpPr txBox="1"/>
          <p:nvPr/>
        </p:nvSpPr>
        <p:spPr>
          <a:xfrm>
            <a:off x="7799234" y="477767"/>
            <a:ext cx="3531506" cy="584775"/>
          </a:xfrm>
          <a:prstGeom prst="rect">
            <a:avLst/>
          </a:prstGeom>
          <a:noFill/>
        </p:spPr>
        <p:txBody>
          <a:bodyPr wrap="square" rtlCol="0">
            <a:spAutoFit/>
          </a:bodyPr>
          <a:lstStyle/>
          <a:p>
            <a:r>
              <a:rPr lang="en-GB" sz="1600" dirty="0">
                <a:latin typeface="Tw Cen MT" panose="020B0602020104020603" pitchFamily="34" charset="0"/>
              </a:rPr>
              <a:t>Used by businesses of all sizes to manage their stock. </a:t>
            </a:r>
          </a:p>
        </p:txBody>
      </p:sp>
      <p:graphicFrame>
        <p:nvGraphicFramePr>
          <p:cNvPr id="25" name="Table 24">
            <a:extLst>
              <a:ext uri="{FF2B5EF4-FFF2-40B4-BE49-F238E27FC236}">
                <a16:creationId xmlns:a16="http://schemas.microsoft.com/office/drawing/2014/main" id="{AEA31AF2-2817-4CCB-97DD-1467DBCD13ED}"/>
              </a:ext>
            </a:extLst>
          </p:cNvPr>
          <p:cNvGraphicFramePr>
            <a:graphicFrameLocks noGrp="1"/>
          </p:cNvGraphicFramePr>
          <p:nvPr>
            <p:extLst>
              <p:ext uri="{D42A27DB-BD31-4B8C-83A1-F6EECF244321}">
                <p14:modId xmlns:p14="http://schemas.microsoft.com/office/powerpoint/2010/main" val="572972056"/>
              </p:ext>
            </p:extLst>
          </p:nvPr>
        </p:nvGraphicFramePr>
        <p:xfrm>
          <a:off x="7913983" y="1048213"/>
          <a:ext cx="4025122" cy="1938459"/>
        </p:xfrm>
        <a:graphic>
          <a:graphicData uri="http://schemas.openxmlformats.org/drawingml/2006/table">
            <a:tbl>
              <a:tblPr firstRow="1" bandRow="1">
                <a:tableStyleId>{5940675A-B579-460E-94D1-54222C63F5DA}</a:tableStyleId>
              </a:tblPr>
              <a:tblGrid>
                <a:gridCol w="2012561">
                  <a:extLst>
                    <a:ext uri="{9D8B030D-6E8A-4147-A177-3AD203B41FA5}">
                      <a16:colId xmlns:a16="http://schemas.microsoft.com/office/drawing/2014/main" val="1495222017"/>
                    </a:ext>
                  </a:extLst>
                </a:gridCol>
                <a:gridCol w="2012561">
                  <a:extLst>
                    <a:ext uri="{9D8B030D-6E8A-4147-A177-3AD203B41FA5}">
                      <a16:colId xmlns:a16="http://schemas.microsoft.com/office/drawing/2014/main" val="4032349544"/>
                    </a:ext>
                  </a:extLst>
                </a:gridCol>
              </a:tblGrid>
              <a:tr h="479738">
                <a:tc>
                  <a:txBody>
                    <a:bodyPr/>
                    <a:lstStyle/>
                    <a:p>
                      <a:pPr algn="ctr"/>
                      <a:r>
                        <a:rPr lang="en-GB" sz="1600" dirty="0">
                          <a:solidFill>
                            <a:schemeClr val="bg1"/>
                          </a:solidFill>
                          <a:latin typeface="Tw Cen MT" panose="020B0602020104020603" pitchFamily="34" charset="0"/>
                        </a:rPr>
                        <a:t>Pros</a:t>
                      </a:r>
                    </a:p>
                  </a:txBody>
                  <a:tcPr>
                    <a:solidFill>
                      <a:srgbClr val="00B050"/>
                    </a:solidFill>
                  </a:tcPr>
                </a:tc>
                <a:tc>
                  <a:txBody>
                    <a:bodyPr/>
                    <a:lstStyle/>
                    <a:p>
                      <a:pPr algn="ctr"/>
                      <a:r>
                        <a:rPr lang="en-GB" sz="1600" dirty="0">
                          <a:solidFill>
                            <a:schemeClr val="bg1"/>
                          </a:solidFill>
                          <a:latin typeface="Tw Cen MT" panose="020B0602020104020603" pitchFamily="34" charset="0"/>
                        </a:rPr>
                        <a:t>Cons</a:t>
                      </a:r>
                    </a:p>
                  </a:txBody>
                  <a:tcPr>
                    <a:solidFill>
                      <a:srgbClr val="FF0000"/>
                    </a:solidFill>
                  </a:tcPr>
                </a:tc>
                <a:extLst>
                  <a:ext uri="{0D108BD9-81ED-4DB2-BD59-A6C34878D82A}">
                    <a16:rowId xmlns:a16="http://schemas.microsoft.com/office/drawing/2014/main" val="2358840179"/>
                  </a:ext>
                </a:extLst>
              </a:tr>
              <a:tr h="479738">
                <a:tc>
                  <a:txBody>
                    <a:bodyPr/>
                    <a:lstStyle/>
                    <a:p>
                      <a:r>
                        <a:rPr lang="en-GB" sz="1600" dirty="0">
                          <a:latin typeface="Tw Cen MT" panose="020B0602020104020603" pitchFamily="34" charset="0"/>
                        </a:rPr>
                        <a:t>Instant feedback on stock levels.</a:t>
                      </a:r>
                    </a:p>
                  </a:txBody>
                  <a:tcPr>
                    <a:solidFill>
                      <a:schemeClr val="bg1"/>
                    </a:solidFill>
                  </a:tcPr>
                </a:tc>
                <a:tc>
                  <a:txBody>
                    <a:bodyPr/>
                    <a:lstStyle/>
                    <a:p>
                      <a:r>
                        <a:rPr lang="en-GB" sz="1600" dirty="0">
                          <a:latin typeface="Tw Cen MT" panose="020B0602020104020603" pitchFamily="34" charset="0"/>
                        </a:rPr>
                        <a:t>Staff might forget to update incoming stocks.</a:t>
                      </a:r>
                    </a:p>
                  </a:txBody>
                  <a:tcPr>
                    <a:solidFill>
                      <a:schemeClr val="bg1"/>
                    </a:solidFill>
                  </a:tcPr>
                </a:tc>
                <a:extLst>
                  <a:ext uri="{0D108BD9-81ED-4DB2-BD59-A6C34878D82A}">
                    <a16:rowId xmlns:a16="http://schemas.microsoft.com/office/drawing/2014/main" val="241559529"/>
                  </a:ext>
                </a:extLst>
              </a:tr>
              <a:tr h="635761">
                <a:tc>
                  <a:txBody>
                    <a:bodyPr/>
                    <a:lstStyle/>
                    <a:p>
                      <a:r>
                        <a:rPr lang="en-GB" sz="1600" dirty="0">
                          <a:latin typeface="Tw Cen MT" panose="020B0602020104020603" pitchFamily="34" charset="0"/>
                        </a:rPr>
                        <a:t>Generate sales report for forecasting.</a:t>
                      </a:r>
                    </a:p>
                  </a:txBody>
                  <a:tcPr>
                    <a:solidFill>
                      <a:schemeClr val="bg1"/>
                    </a:solidFill>
                  </a:tcPr>
                </a:tc>
                <a:tc>
                  <a:txBody>
                    <a:bodyPr/>
                    <a:lstStyle/>
                    <a:p>
                      <a:r>
                        <a:rPr lang="en-GB" sz="1600" dirty="0">
                          <a:latin typeface="Tw Cen MT" panose="020B0602020104020603" pitchFamily="34" charset="0"/>
                        </a:rPr>
                        <a:t>Training required to use it. </a:t>
                      </a:r>
                    </a:p>
                  </a:txBody>
                  <a:tcPr>
                    <a:solidFill>
                      <a:schemeClr val="bg1"/>
                    </a:solidFill>
                  </a:tcPr>
                </a:tc>
                <a:extLst>
                  <a:ext uri="{0D108BD9-81ED-4DB2-BD59-A6C34878D82A}">
                    <a16:rowId xmlns:a16="http://schemas.microsoft.com/office/drawing/2014/main" val="1222652106"/>
                  </a:ext>
                </a:extLst>
              </a:tr>
            </a:tbl>
          </a:graphicData>
        </a:graphic>
      </p:graphicFrame>
      <p:pic>
        <p:nvPicPr>
          <p:cNvPr id="2050" name="Picture 2" descr="Word processing icon | Free SVG">
            <a:extLst>
              <a:ext uri="{FF2B5EF4-FFF2-40B4-BE49-F238E27FC236}">
                <a16:creationId xmlns:a16="http://schemas.microsoft.com/office/drawing/2014/main" id="{2A7EC53B-334C-46B0-B7A9-DC1083CE36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39563" y="96814"/>
            <a:ext cx="902407" cy="90240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Presentation Icons - Download Free Vector Icons | Noun Project">
            <a:extLst>
              <a:ext uri="{FF2B5EF4-FFF2-40B4-BE49-F238E27FC236}">
                <a16:creationId xmlns:a16="http://schemas.microsoft.com/office/drawing/2014/main" id="{4C4E4C41-EB02-4EF5-B5C3-C00EEEFB836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6386" y="3864873"/>
            <a:ext cx="776910" cy="77691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Database Icons - Download Free Vector Icons | Noun Project">
            <a:extLst>
              <a:ext uri="{FF2B5EF4-FFF2-40B4-BE49-F238E27FC236}">
                <a16:creationId xmlns:a16="http://schemas.microsoft.com/office/drawing/2014/main" id="{10FB511E-8C42-44A4-811C-BF7FD066AE3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66398" y="3956727"/>
            <a:ext cx="593203" cy="593203"/>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Spreadsheet Icons - Download Free Vector Icons | Noun Project">
            <a:extLst>
              <a:ext uri="{FF2B5EF4-FFF2-40B4-BE49-F238E27FC236}">
                <a16:creationId xmlns:a16="http://schemas.microsoft.com/office/drawing/2014/main" id="{FE1117F5-3AA3-4AEF-88BC-B88653BC5E7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406425" y="3894322"/>
            <a:ext cx="772851" cy="772851"/>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Inventory Control Icons - Download Free Vector Icons | Noun Project">
            <a:extLst>
              <a:ext uri="{FF2B5EF4-FFF2-40B4-BE49-F238E27FC236}">
                <a16:creationId xmlns:a16="http://schemas.microsoft.com/office/drawing/2014/main" id="{26B63A66-08A9-48C6-B69B-9BFEA29AAA4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162196" y="339989"/>
            <a:ext cx="776909" cy="7769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60937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0">
            <a:extLst>
              <a:ext uri="{FF2B5EF4-FFF2-40B4-BE49-F238E27FC236}">
                <a16:creationId xmlns:a16="http://schemas.microsoft.com/office/drawing/2014/main" id="{1D425908-DDAF-4A2A-8219-FBA6422BB746}"/>
              </a:ext>
            </a:extLst>
          </p:cNvPr>
          <p:cNvGraphicFramePr>
            <a:graphicFrameLocks noGrp="1"/>
          </p:cNvGraphicFramePr>
          <p:nvPr>
            <p:extLst/>
          </p:nvPr>
        </p:nvGraphicFramePr>
        <p:xfrm>
          <a:off x="150191" y="96814"/>
          <a:ext cx="3893354" cy="365760"/>
        </p:xfrm>
        <a:graphic>
          <a:graphicData uri="http://schemas.openxmlformats.org/drawingml/2006/table">
            <a:tbl>
              <a:tblPr firstRow="1" bandRow="1">
                <a:tableStyleId>{5C22544A-7EE6-4342-B048-85BDC9FD1C3A}</a:tableStyleId>
              </a:tblPr>
              <a:tblGrid>
                <a:gridCol w="3893354">
                  <a:extLst>
                    <a:ext uri="{9D8B030D-6E8A-4147-A177-3AD203B41FA5}">
                      <a16:colId xmlns:a16="http://schemas.microsoft.com/office/drawing/2014/main" val="1413387079"/>
                    </a:ext>
                  </a:extLst>
                </a:gridCol>
              </a:tblGrid>
              <a:tr h="340508">
                <a:tc>
                  <a:txBody>
                    <a:bodyPr/>
                    <a:lstStyle/>
                    <a:p>
                      <a:r>
                        <a:rPr lang="en-GB" dirty="0">
                          <a:solidFill>
                            <a:schemeClr val="bg1"/>
                          </a:solidFill>
                          <a:latin typeface="Tw Cen MT" panose="020B0602020104020603" pitchFamily="34" charset="0"/>
                        </a:rPr>
                        <a:t>DT17: Digital systems</a:t>
                      </a:r>
                    </a:p>
                  </a:txBody>
                  <a:tcPr>
                    <a:solidFill>
                      <a:srgbClr val="FF0000"/>
                    </a:solidFill>
                  </a:tcPr>
                </a:tc>
                <a:extLst>
                  <a:ext uri="{0D108BD9-81ED-4DB2-BD59-A6C34878D82A}">
                    <a16:rowId xmlns:a16="http://schemas.microsoft.com/office/drawing/2014/main" val="2216127337"/>
                  </a:ext>
                </a:extLst>
              </a:tr>
            </a:tbl>
          </a:graphicData>
        </a:graphic>
      </p:graphicFrame>
      <p:graphicFrame>
        <p:nvGraphicFramePr>
          <p:cNvPr id="13" name="Table 12">
            <a:extLst>
              <a:ext uri="{FF2B5EF4-FFF2-40B4-BE49-F238E27FC236}">
                <a16:creationId xmlns:a16="http://schemas.microsoft.com/office/drawing/2014/main" id="{667CA43B-3BDD-4DC2-9D38-7E3DCB6951C0}"/>
              </a:ext>
            </a:extLst>
          </p:cNvPr>
          <p:cNvGraphicFramePr>
            <a:graphicFrameLocks noGrp="1"/>
          </p:cNvGraphicFramePr>
          <p:nvPr>
            <p:extLst>
              <p:ext uri="{D42A27DB-BD31-4B8C-83A1-F6EECF244321}">
                <p14:modId xmlns:p14="http://schemas.microsoft.com/office/powerpoint/2010/main" val="2996874721"/>
              </p:ext>
            </p:extLst>
          </p:nvPr>
        </p:nvGraphicFramePr>
        <p:xfrm>
          <a:off x="150191" y="3352290"/>
          <a:ext cx="3893354" cy="3408896"/>
        </p:xfrm>
        <a:graphic>
          <a:graphicData uri="http://schemas.openxmlformats.org/drawingml/2006/table">
            <a:tbl>
              <a:tblPr firstRow="1" bandRow="1">
                <a:tableStyleId>{5C22544A-7EE6-4342-B048-85BDC9FD1C3A}</a:tableStyleId>
              </a:tblPr>
              <a:tblGrid>
                <a:gridCol w="3893354">
                  <a:extLst>
                    <a:ext uri="{9D8B030D-6E8A-4147-A177-3AD203B41FA5}">
                      <a16:colId xmlns:a16="http://schemas.microsoft.com/office/drawing/2014/main" val="527946528"/>
                    </a:ext>
                  </a:extLst>
                </a:gridCol>
              </a:tblGrid>
              <a:tr h="289050">
                <a:tc>
                  <a:txBody>
                    <a:bodyPr/>
                    <a:lstStyle/>
                    <a:p>
                      <a:r>
                        <a:rPr lang="en-GB" b="0" dirty="0">
                          <a:latin typeface="Tw Cen MT" panose="020B0602020104020603" pitchFamily="34" charset="0"/>
                        </a:rPr>
                        <a:t>Desktop PC</a:t>
                      </a:r>
                    </a:p>
                  </a:txBody>
                  <a:tcPr>
                    <a:solidFill>
                      <a:srgbClr val="7030A0"/>
                    </a:solidFill>
                  </a:tcPr>
                </a:tc>
                <a:extLst>
                  <a:ext uri="{0D108BD9-81ED-4DB2-BD59-A6C34878D82A}">
                    <a16:rowId xmlns:a16="http://schemas.microsoft.com/office/drawing/2014/main" val="1355131997"/>
                  </a:ext>
                </a:extLst>
              </a:tr>
              <a:tr h="3043136">
                <a:tc>
                  <a:txBody>
                    <a:bodyPr/>
                    <a:lstStyle/>
                    <a:p>
                      <a:endParaRPr lang="en-GB" dirty="0">
                        <a:latin typeface="Tw Cen MT" panose="020B0602020104020603" pitchFamily="34" charset="0"/>
                      </a:endParaRPr>
                    </a:p>
                    <a:p>
                      <a:endParaRPr lang="en-GB" dirty="0">
                        <a:latin typeface="Tw Cen MT" panose="020B0602020104020603" pitchFamily="34" charset="0"/>
                      </a:endParaRPr>
                    </a:p>
                  </a:txBody>
                  <a:tcPr>
                    <a:solidFill>
                      <a:srgbClr val="CCCCFF"/>
                    </a:solidFill>
                  </a:tcPr>
                </a:tc>
                <a:extLst>
                  <a:ext uri="{0D108BD9-81ED-4DB2-BD59-A6C34878D82A}">
                    <a16:rowId xmlns:a16="http://schemas.microsoft.com/office/drawing/2014/main" val="3361536227"/>
                  </a:ext>
                </a:extLst>
              </a:tr>
            </a:tbl>
          </a:graphicData>
        </a:graphic>
      </p:graphicFrame>
      <p:sp>
        <p:nvSpPr>
          <p:cNvPr id="21" name="AutoShape 8" descr="File:Light Bulb or Idea Flat Icon Vector.svg - Wikimedia Commons">
            <a:extLst>
              <a:ext uri="{FF2B5EF4-FFF2-40B4-BE49-F238E27FC236}">
                <a16:creationId xmlns:a16="http://schemas.microsoft.com/office/drawing/2014/main" id="{5FAEA503-FF8A-4C4A-B928-B93FF5BF653E}"/>
              </a:ext>
            </a:extLst>
          </p:cNvPr>
          <p:cNvSpPr>
            <a:spLocks noChangeAspect="1" noChangeArrowheads="1"/>
          </p:cNvSpPr>
          <p:nvPr/>
        </p:nvSpPr>
        <p:spPr bwMode="auto">
          <a:xfrm>
            <a:off x="5943599" y="3276599"/>
            <a:ext cx="327991" cy="32799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aphicFrame>
        <p:nvGraphicFramePr>
          <p:cNvPr id="24" name="Table 23">
            <a:extLst>
              <a:ext uri="{FF2B5EF4-FFF2-40B4-BE49-F238E27FC236}">
                <a16:creationId xmlns:a16="http://schemas.microsoft.com/office/drawing/2014/main" id="{6D6774CB-A583-4475-B3D4-EE06E9FF9C8E}"/>
              </a:ext>
            </a:extLst>
          </p:cNvPr>
          <p:cNvGraphicFramePr>
            <a:graphicFrameLocks noGrp="1"/>
          </p:cNvGraphicFramePr>
          <p:nvPr>
            <p:extLst>
              <p:ext uri="{D42A27DB-BD31-4B8C-83A1-F6EECF244321}">
                <p14:modId xmlns:p14="http://schemas.microsoft.com/office/powerpoint/2010/main" val="1047655307"/>
              </p:ext>
            </p:extLst>
          </p:nvPr>
        </p:nvGraphicFramePr>
        <p:xfrm>
          <a:off x="150190" y="514967"/>
          <a:ext cx="3893354" cy="2761632"/>
        </p:xfrm>
        <a:graphic>
          <a:graphicData uri="http://schemas.openxmlformats.org/drawingml/2006/table">
            <a:tbl>
              <a:tblPr firstRow="1" bandRow="1">
                <a:tableStyleId>{5C22544A-7EE6-4342-B048-85BDC9FD1C3A}</a:tableStyleId>
              </a:tblPr>
              <a:tblGrid>
                <a:gridCol w="3893354">
                  <a:extLst>
                    <a:ext uri="{9D8B030D-6E8A-4147-A177-3AD203B41FA5}">
                      <a16:colId xmlns:a16="http://schemas.microsoft.com/office/drawing/2014/main" val="2591224229"/>
                    </a:ext>
                  </a:extLst>
                </a:gridCol>
              </a:tblGrid>
              <a:tr h="380915">
                <a:tc>
                  <a:txBody>
                    <a:bodyPr/>
                    <a:lstStyle/>
                    <a:p>
                      <a:r>
                        <a:rPr lang="en-GB" b="0" dirty="0">
                          <a:latin typeface="Tw Cen MT" panose="020B0602020104020603" pitchFamily="34" charset="0"/>
                        </a:rPr>
                        <a:t>Hardware</a:t>
                      </a:r>
                    </a:p>
                  </a:txBody>
                  <a:tcPr>
                    <a:solidFill>
                      <a:schemeClr val="accent2"/>
                    </a:solidFill>
                  </a:tcPr>
                </a:tc>
                <a:extLst>
                  <a:ext uri="{0D108BD9-81ED-4DB2-BD59-A6C34878D82A}">
                    <a16:rowId xmlns:a16="http://schemas.microsoft.com/office/drawing/2014/main" val="3010811832"/>
                  </a:ext>
                </a:extLst>
              </a:tr>
              <a:tr h="2380717">
                <a:tc>
                  <a:txBody>
                    <a:bodyPr/>
                    <a:lstStyle/>
                    <a:p>
                      <a:r>
                        <a:rPr lang="en-GB" sz="1600" dirty="0">
                          <a:latin typeface="Tw Cen MT" panose="020B0602020104020603" pitchFamily="34" charset="0"/>
                        </a:rPr>
                        <a:t>Computer hardware includes the physical parts of a computer, such as the case, central processing unit, monitor, mouse, keyboard, computer data storage, graphics card, sound card, speakers and motherboard. By contrast, software is the set of instructions that can be stored and run by hardware. Organisations must consider computers based on their functionality, weight and cost. </a:t>
                      </a:r>
                    </a:p>
                  </a:txBody>
                  <a:tcPr>
                    <a:solidFill>
                      <a:schemeClr val="accent2">
                        <a:lumMod val="40000"/>
                        <a:lumOff val="60000"/>
                      </a:schemeClr>
                    </a:solidFill>
                  </a:tcPr>
                </a:tc>
                <a:extLst>
                  <a:ext uri="{0D108BD9-81ED-4DB2-BD59-A6C34878D82A}">
                    <a16:rowId xmlns:a16="http://schemas.microsoft.com/office/drawing/2014/main" val="2193625941"/>
                  </a:ext>
                </a:extLst>
              </a:tr>
            </a:tbl>
          </a:graphicData>
        </a:graphic>
      </p:graphicFrame>
      <p:graphicFrame>
        <p:nvGraphicFramePr>
          <p:cNvPr id="28" name="Table 27">
            <a:extLst>
              <a:ext uri="{FF2B5EF4-FFF2-40B4-BE49-F238E27FC236}">
                <a16:creationId xmlns:a16="http://schemas.microsoft.com/office/drawing/2014/main" id="{A4108F67-733F-4CD5-B3F1-63A7CDF4698B}"/>
              </a:ext>
            </a:extLst>
          </p:cNvPr>
          <p:cNvGraphicFramePr>
            <a:graphicFrameLocks noGrp="1"/>
          </p:cNvGraphicFramePr>
          <p:nvPr>
            <p:extLst>
              <p:ext uri="{D42A27DB-BD31-4B8C-83A1-F6EECF244321}">
                <p14:modId xmlns:p14="http://schemas.microsoft.com/office/powerpoint/2010/main" val="2904006038"/>
              </p:ext>
            </p:extLst>
          </p:nvPr>
        </p:nvGraphicFramePr>
        <p:xfrm>
          <a:off x="4115792" y="3352290"/>
          <a:ext cx="3960415" cy="3416261"/>
        </p:xfrm>
        <a:graphic>
          <a:graphicData uri="http://schemas.openxmlformats.org/drawingml/2006/table">
            <a:tbl>
              <a:tblPr firstRow="1" bandRow="1">
                <a:tableStyleId>{5C22544A-7EE6-4342-B048-85BDC9FD1C3A}</a:tableStyleId>
              </a:tblPr>
              <a:tblGrid>
                <a:gridCol w="3960415">
                  <a:extLst>
                    <a:ext uri="{9D8B030D-6E8A-4147-A177-3AD203B41FA5}">
                      <a16:colId xmlns:a16="http://schemas.microsoft.com/office/drawing/2014/main" val="527946528"/>
                    </a:ext>
                  </a:extLst>
                </a:gridCol>
              </a:tblGrid>
              <a:tr h="358395">
                <a:tc>
                  <a:txBody>
                    <a:bodyPr/>
                    <a:lstStyle/>
                    <a:p>
                      <a:r>
                        <a:rPr lang="en-GB" b="0" dirty="0">
                          <a:latin typeface="Tw Cen MT" panose="020B0602020104020603" pitchFamily="34" charset="0"/>
                        </a:rPr>
                        <a:t>Laptop</a:t>
                      </a:r>
                    </a:p>
                  </a:txBody>
                  <a:tcPr>
                    <a:solidFill>
                      <a:srgbClr val="0070C0"/>
                    </a:solidFill>
                  </a:tcPr>
                </a:tc>
                <a:extLst>
                  <a:ext uri="{0D108BD9-81ED-4DB2-BD59-A6C34878D82A}">
                    <a16:rowId xmlns:a16="http://schemas.microsoft.com/office/drawing/2014/main" val="1355131997"/>
                  </a:ext>
                </a:extLst>
              </a:tr>
              <a:tr h="3050501">
                <a:tc>
                  <a:txBody>
                    <a:bodyPr/>
                    <a:lstStyle/>
                    <a:p>
                      <a:endParaRPr lang="en-GB" dirty="0">
                        <a:latin typeface="Tw Cen MT" panose="020B0602020104020603" pitchFamily="34" charset="0"/>
                      </a:endParaRPr>
                    </a:p>
                    <a:p>
                      <a:endParaRPr lang="en-GB" dirty="0">
                        <a:latin typeface="Tw Cen MT" panose="020B0602020104020603" pitchFamily="34" charset="0"/>
                      </a:endParaRPr>
                    </a:p>
                  </a:txBody>
                  <a:tcPr>
                    <a:solidFill>
                      <a:schemeClr val="accent5">
                        <a:lumMod val="20000"/>
                        <a:lumOff val="80000"/>
                      </a:schemeClr>
                    </a:solidFill>
                  </a:tcPr>
                </a:tc>
                <a:extLst>
                  <a:ext uri="{0D108BD9-81ED-4DB2-BD59-A6C34878D82A}">
                    <a16:rowId xmlns:a16="http://schemas.microsoft.com/office/drawing/2014/main" val="3361536227"/>
                  </a:ext>
                </a:extLst>
              </a:tr>
            </a:tbl>
          </a:graphicData>
        </a:graphic>
      </p:graphicFrame>
      <p:graphicFrame>
        <p:nvGraphicFramePr>
          <p:cNvPr id="29" name="Table 28">
            <a:extLst>
              <a:ext uri="{FF2B5EF4-FFF2-40B4-BE49-F238E27FC236}">
                <a16:creationId xmlns:a16="http://schemas.microsoft.com/office/drawing/2014/main" id="{AAFA52D3-A370-4A76-9979-FF28B5EB22BA}"/>
              </a:ext>
            </a:extLst>
          </p:cNvPr>
          <p:cNvGraphicFramePr>
            <a:graphicFrameLocks noGrp="1"/>
          </p:cNvGraphicFramePr>
          <p:nvPr>
            <p:extLst>
              <p:ext uri="{D42A27DB-BD31-4B8C-83A1-F6EECF244321}">
                <p14:modId xmlns:p14="http://schemas.microsoft.com/office/powerpoint/2010/main" val="2282429643"/>
              </p:ext>
            </p:extLst>
          </p:nvPr>
        </p:nvGraphicFramePr>
        <p:xfrm>
          <a:off x="8148455" y="96814"/>
          <a:ext cx="3858464" cy="3243899"/>
        </p:xfrm>
        <a:graphic>
          <a:graphicData uri="http://schemas.openxmlformats.org/drawingml/2006/table">
            <a:tbl>
              <a:tblPr firstRow="1" bandRow="1">
                <a:tableStyleId>{5C22544A-7EE6-4342-B048-85BDC9FD1C3A}</a:tableStyleId>
              </a:tblPr>
              <a:tblGrid>
                <a:gridCol w="3858464">
                  <a:extLst>
                    <a:ext uri="{9D8B030D-6E8A-4147-A177-3AD203B41FA5}">
                      <a16:colId xmlns:a16="http://schemas.microsoft.com/office/drawing/2014/main" val="527946528"/>
                    </a:ext>
                  </a:extLst>
                </a:gridCol>
              </a:tblGrid>
              <a:tr h="362837">
                <a:tc>
                  <a:txBody>
                    <a:bodyPr/>
                    <a:lstStyle/>
                    <a:p>
                      <a:r>
                        <a:rPr lang="en-GB" b="0" dirty="0">
                          <a:latin typeface="Tw Cen MT" panose="020B0602020104020603" pitchFamily="34" charset="0"/>
                        </a:rPr>
                        <a:t>Netbook</a:t>
                      </a:r>
                    </a:p>
                  </a:txBody>
                  <a:tcPr>
                    <a:solidFill>
                      <a:srgbClr val="FFC000"/>
                    </a:solidFill>
                  </a:tcPr>
                </a:tc>
                <a:extLst>
                  <a:ext uri="{0D108BD9-81ED-4DB2-BD59-A6C34878D82A}">
                    <a16:rowId xmlns:a16="http://schemas.microsoft.com/office/drawing/2014/main" val="1355131997"/>
                  </a:ext>
                </a:extLst>
              </a:tr>
              <a:tr h="2878139">
                <a:tc>
                  <a:txBody>
                    <a:bodyPr/>
                    <a:lstStyle/>
                    <a:p>
                      <a:endParaRPr lang="en-GB" dirty="0">
                        <a:latin typeface="Tw Cen MT" panose="020B0602020104020603" pitchFamily="34" charset="0"/>
                      </a:endParaRPr>
                    </a:p>
                    <a:p>
                      <a:endParaRPr lang="en-GB" dirty="0">
                        <a:latin typeface="Tw Cen MT" panose="020B0602020104020603" pitchFamily="34" charset="0"/>
                      </a:endParaRPr>
                    </a:p>
                  </a:txBody>
                  <a:tcPr>
                    <a:solidFill>
                      <a:schemeClr val="accent4">
                        <a:lumMod val="20000"/>
                        <a:lumOff val="80000"/>
                      </a:schemeClr>
                    </a:solidFill>
                  </a:tcPr>
                </a:tc>
                <a:extLst>
                  <a:ext uri="{0D108BD9-81ED-4DB2-BD59-A6C34878D82A}">
                    <a16:rowId xmlns:a16="http://schemas.microsoft.com/office/drawing/2014/main" val="3361536227"/>
                  </a:ext>
                </a:extLst>
              </a:tr>
            </a:tbl>
          </a:graphicData>
        </a:graphic>
      </p:graphicFrame>
      <p:graphicFrame>
        <p:nvGraphicFramePr>
          <p:cNvPr id="26" name="Table 25">
            <a:extLst>
              <a:ext uri="{FF2B5EF4-FFF2-40B4-BE49-F238E27FC236}">
                <a16:creationId xmlns:a16="http://schemas.microsoft.com/office/drawing/2014/main" id="{10B0CA88-3C6E-4E45-8ECB-D447BFA0CCF6}"/>
              </a:ext>
            </a:extLst>
          </p:cNvPr>
          <p:cNvGraphicFramePr>
            <a:graphicFrameLocks noGrp="1"/>
          </p:cNvGraphicFramePr>
          <p:nvPr>
            <p:extLst>
              <p:ext uri="{D42A27DB-BD31-4B8C-83A1-F6EECF244321}">
                <p14:modId xmlns:p14="http://schemas.microsoft.com/office/powerpoint/2010/main" val="2633931351"/>
              </p:ext>
            </p:extLst>
          </p:nvPr>
        </p:nvGraphicFramePr>
        <p:xfrm>
          <a:off x="8148454" y="3340713"/>
          <a:ext cx="3858465" cy="3420473"/>
        </p:xfrm>
        <a:graphic>
          <a:graphicData uri="http://schemas.openxmlformats.org/drawingml/2006/table">
            <a:tbl>
              <a:tblPr firstRow="1" bandRow="1">
                <a:tableStyleId>{5C22544A-7EE6-4342-B048-85BDC9FD1C3A}</a:tableStyleId>
              </a:tblPr>
              <a:tblGrid>
                <a:gridCol w="3858465">
                  <a:extLst>
                    <a:ext uri="{9D8B030D-6E8A-4147-A177-3AD203B41FA5}">
                      <a16:colId xmlns:a16="http://schemas.microsoft.com/office/drawing/2014/main" val="527946528"/>
                    </a:ext>
                  </a:extLst>
                </a:gridCol>
              </a:tblGrid>
              <a:tr h="452708">
                <a:tc>
                  <a:txBody>
                    <a:bodyPr/>
                    <a:lstStyle/>
                    <a:p>
                      <a:r>
                        <a:rPr lang="en-GB" b="0" dirty="0">
                          <a:latin typeface="Tw Cen MT" panose="020B0602020104020603" pitchFamily="34" charset="0"/>
                        </a:rPr>
                        <a:t>Tablet device</a:t>
                      </a:r>
                    </a:p>
                  </a:txBody>
                  <a:tcPr>
                    <a:solidFill>
                      <a:schemeClr val="accent6">
                        <a:lumMod val="75000"/>
                      </a:schemeClr>
                    </a:solidFill>
                  </a:tcPr>
                </a:tc>
                <a:extLst>
                  <a:ext uri="{0D108BD9-81ED-4DB2-BD59-A6C34878D82A}">
                    <a16:rowId xmlns:a16="http://schemas.microsoft.com/office/drawing/2014/main" val="1355131997"/>
                  </a:ext>
                </a:extLst>
              </a:tr>
              <a:tr h="2967765">
                <a:tc>
                  <a:txBody>
                    <a:bodyPr/>
                    <a:lstStyle/>
                    <a:p>
                      <a:endParaRPr lang="en-GB" dirty="0">
                        <a:latin typeface="Tw Cen MT" panose="020B0602020104020603" pitchFamily="34" charset="0"/>
                      </a:endParaRPr>
                    </a:p>
                    <a:p>
                      <a:endParaRPr lang="en-GB" dirty="0">
                        <a:latin typeface="Tw Cen MT" panose="020B0602020104020603" pitchFamily="34" charset="0"/>
                      </a:endParaRPr>
                    </a:p>
                  </a:txBody>
                  <a:tcPr>
                    <a:solidFill>
                      <a:schemeClr val="accent6">
                        <a:lumMod val="20000"/>
                        <a:lumOff val="80000"/>
                      </a:schemeClr>
                    </a:solidFill>
                  </a:tcPr>
                </a:tc>
                <a:extLst>
                  <a:ext uri="{0D108BD9-81ED-4DB2-BD59-A6C34878D82A}">
                    <a16:rowId xmlns:a16="http://schemas.microsoft.com/office/drawing/2014/main" val="3361536227"/>
                  </a:ext>
                </a:extLst>
              </a:tr>
            </a:tbl>
          </a:graphicData>
        </a:graphic>
      </p:graphicFrame>
      <p:sp>
        <p:nvSpPr>
          <p:cNvPr id="9" name="AutoShape 8" descr="File:Speaker Icon.svg - Wikipedia">
            <a:extLst>
              <a:ext uri="{FF2B5EF4-FFF2-40B4-BE49-F238E27FC236}">
                <a16:creationId xmlns:a16="http://schemas.microsoft.com/office/drawing/2014/main" id="{B0764AF9-9AE0-49DA-AC5C-AF9C96F4AA2E}"/>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aphicFrame>
        <p:nvGraphicFramePr>
          <p:cNvPr id="40" name="Table 39">
            <a:extLst>
              <a:ext uri="{FF2B5EF4-FFF2-40B4-BE49-F238E27FC236}">
                <a16:creationId xmlns:a16="http://schemas.microsoft.com/office/drawing/2014/main" id="{A1756C60-B53C-47E9-B238-A9F6D23BDF67}"/>
              </a:ext>
            </a:extLst>
          </p:cNvPr>
          <p:cNvGraphicFramePr>
            <a:graphicFrameLocks noGrp="1"/>
          </p:cNvGraphicFramePr>
          <p:nvPr>
            <p:extLst>
              <p:ext uri="{D42A27DB-BD31-4B8C-83A1-F6EECF244321}">
                <p14:modId xmlns:p14="http://schemas.microsoft.com/office/powerpoint/2010/main" val="3873741148"/>
              </p:ext>
            </p:extLst>
          </p:nvPr>
        </p:nvGraphicFramePr>
        <p:xfrm>
          <a:off x="4124641" y="93526"/>
          <a:ext cx="3942718" cy="3206700"/>
        </p:xfrm>
        <a:graphic>
          <a:graphicData uri="http://schemas.openxmlformats.org/drawingml/2006/table">
            <a:tbl>
              <a:tblPr firstRow="1" bandRow="1">
                <a:tableStyleId>{5C22544A-7EE6-4342-B048-85BDC9FD1C3A}</a:tableStyleId>
              </a:tblPr>
              <a:tblGrid>
                <a:gridCol w="3942718">
                  <a:extLst>
                    <a:ext uri="{9D8B030D-6E8A-4147-A177-3AD203B41FA5}">
                      <a16:colId xmlns:a16="http://schemas.microsoft.com/office/drawing/2014/main" val="2146820132"/>
                    </a:ext>
                  </a:extLst>
                </a:gridCol>
              </a:tblGrid>
              <a:tr h="352086">
                <a:tc>
                  <a:txBody>
                    <a:bodyPr/>
                    <a:lstStyle/>
                    <a:p>
                      <a:r>
                        <a:rPr lang="en-GB" sz="1800" b="0" dirty="0">
                          <a:solidFill>
                            <a:schemeClr val="bg1"/>
                          </a:solidFill>
                          <a:latin typeface="Tw Cen MT" panose="020B0602020104020603" pitchFamily="34" charset="0"/>
                        </a:rPr>
                        <a:t>Technical considerations</a:t>
                      </a:r>
                    </a:p>
                  </a:txBody>
                  <a:tcPr>
                    <a:solidFill>
                      <a:schemeClr val="tx2"/>
                    </a:solidFill>
                  </a:tcPr>
                </a:tc>
                <a:extLst>
                  <a:ext uri="{0D108BD9-81ED-4DB2-BD59-A6C34878D82A}">
                    <a16:rowId xmlns:a16="http://schemas.microsoft.com/office/drawing/2014/main" val="403632241"/>
                  </a:ext>
                </a:extLst>
              </a:tr>
              <a:tr h="2840940">
                <a:tc>
                  <a:txBody>
                    <a:bodyPr/>
                    <a:lstStyle/>
                    <a:p>
                      <a:r>
                        <a:rPr lang="en-GB" sz="1600" dirty="0">
                          <a:latin typeface="Tw Cen MT" panose="020B0602020104020603" pitchFamily="34" charset="0"/>
                        </a:rPr>
                        <a:t>Organisations must think carefully about the computers they use in the workplace and must consider the following factors.</a:t>
                      </a:r>
                    </a:p>
                    <a:p>
                      <a:endParaRPr lang="en-GB" sz="1600" dirty="0">
                        <a:latin typeface="Tw Cen MT" panose="020B0602020104020603" pitchFamily="34" charset="0"/>
                      </a:endParaRPr>
                    </a:p>
                    <a:p>
                      <a:pPr marL="285750" indent="-285750">
                        <a:buFont typeface="Arial" panose="020B0604020202020204" pitchFamily="34" charset="0"/>
                        <a:buChar char="•"/>
                      </a:pPr>
                      <a:r>
                        <a:rPr lang="en-GB" sz="1600" dirty="0">
                          <a:latin typeface="Tw Cen MT" panose="020B0602020104020603" pitchFamily="34" charset="0"/>
                        </a:rPr>
                        <a:t>Processor speed.</a:t>
                      </a:r>
                    </a:p>
                    <a:p>
                      <a:pPr marL="285750" indent="-285750">
                        <a:buFont typeface="Arial" panose="020B0604020202020204" pitchFamily="34" charset="0"/>
                        <a:buChar char="•"/>
                      </a:pPr>
                      <a:r>
                        <a:rPr lang="en-GB" sz="1600" dirty="0">
                          <a:latin typeface="Tw Cen MT" panose="020B0602020104020603" pitchFamily="34" charset="0"/>
                        </a:rPr>
                        <a:t>Sound/graphic card.</a:t>
                      </a:r>
                    </a:p>
                    <a:p>
                      <a:pPr marL="285750" indent="-285750">
                        <a:buFont typeface="Arial" panose="020B0604020202020204" pitchFamily="34" charset="0"/>
                        <a:buChar char="•"/>
                      </a:pPr>
                      <a:r>
                        <a:rPr lang="en-GB" sz="1600" dirty="0">
                          <a:latin typeface="Tw Cen MT" panose="020B0602020104020603" pitchFamily="34" charset="0"/>
                        </a:rPr>
                        <a:t>Wi-Fi </a:t>
                      </a:r>
                    </a:p>
                    <a:p>
                      <a:pPr marL="285750" indent="-285750">
                        <a:buFont typeface="Arial" panose="020B0604020202020204" pitchFamily="34" charset="0"/>
                        <a:buChar char="•"/>
                      </a:pPr>
                      <a:r>
                        <a:rPr lang="en-GB" sz="1600" dirty="0">
                          <a:latin typeface="Tw Cen MT" panose="020B0602020104020603" pitchFamily="34" charset="0"/>
                        </a:rPr>
                        <a:t>Battery life </a:t>
                      </a:r>
                    </a:p>
                    <a:p>
                      <a:pPr marL="285750" indent="-285750">
                        <a:buFont typeface="Arial" panose="020B0604020202020204" pitchFamily="34" charset="0"/>
                        <a:buChar char="•"/>
                      </a:pPr>
                      <a:r>
                        <a:rPr lang="en-GB" sz="1600" dirty="0">
                          <a:latin typeface="Tw Cen MT" panose="020B0602020104020603" pitchFamily="34" charset="0"/>
                        </a:rPr>
                        <a:t>Number of USB ports.</a:t>
                      </a:r>
                    </a:p>
                    <a:p>
                      <a:pPr marL="285750" indent="-285750">
                        <a:buFont typeface="Arial" panose="020B0604020202020204" pitchFamily="34" charset="0"/>
                        <a:buChar char="•"/>
                      </a:pPr>
                      <a:r>
                        <a:rPr lang="en-GB" sz="1600" dirty="0">
                          <a:latin typeface="Tw Cen MT" panose="020B0602020104020603" pitchFamily="34" charset="0"/>
                        </a:rPr>
                        <a:t>Storage capacity.</a:t>
                      </a:r>
                    </a:p>
                    <a:p>
                      <a:pPr marL="285750" indent="-285750">
                        <a:buFont typeface="Arial" panose="020B0604020202020204" pitchFamily="34" charset="0"/>
                        <a:buChar char="•"/>
                      </a:pPr>
                      <a:r>
                        <a:rPr lang="en-GB" sz="1600" dirty="0">
                          <a:latin typeface="Tw Cen MT" panose="020B0602020104020603" pitchFamily="34" charset="0"/>
                        </a:rPr>
                        <a:t>RAM </a:t>
                      </a:r>
                    </a:p>
                  </a:txBody>
                  <a:tcPr>
                    <a:solidFill>
                      <a:schemeClr val="tx2">
                        <a:lumMod val="20000"/>
                        <a:lumOff val="80000"/>
                      </a:schemeClr>
                    </a:solidFill>
                  </a:tcPr>
                </a:tc>
                <a:extLst>
                  <a:ext uri="{0D108BD9-81ED-4DB2-BD59-A6C34878D82A}">
                    <a16:rowId xmlns:a16="http://schemas.microsoft.com/office/drawing/2014/main" val="111549136"/>
                  </a:ext>
                </a:extLst>
              </a:tr>
            </a:tbl>
          </a:graphicData>
        </a:graphic>
      </p:graphicFrame>
      <p:pic>
        <p:nvPicPr>
          <p:cNvPr id="41" name="Picture 18" descr="Light Bulb Shining Icon - Free image on Pixabay">
            <a:extLst>
              <a:ext uri="{FF2B5EF4-FFF2-40B4-BE49-F238E27FC236}">
                <a16:creationId xmlns:a16="http://schemas.microsoft.com/office/drawing/2014/main" id="{A8F1108F-05D9-4F3B-8CDD-497E28CCF1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7407258" y="61695"/>
            <a:ext cx="602873" cy="574288"/>
          </a:xfrm>
          <a:prstGeom prst="rect">
            <a:avLst/>
          </a:prstGeom>
          <a:noFill/>
          <a:extLst>
            <a:ext uri="{909E8E84-426E-40DD-AFC4-6F175D3DCCD1}">
              <a14:hiddenFill xmlns:a14="http://schemas.microsoft.com/office/drawing/2010/main">
                <a:solidFill>
                  <a:srgbClr val="FFFFFF"/>
                </a:solidFill>
              </a14:hiddenFill>
            </a:ext>
          </a:extLst>
        </p:spPr>
      </p:pic>
      <p:sp>
        <p:nvSpPr>
          <p:cNvPr id="25" name="Rectangle 24">
            <a:extLst>
              <a:ext uri="{FF2B5EF4-FFF2-40B4-BE49-F238E27FC236}">
                <a16:creationId xmlns:a16="http://schemas.microsoft.com/office/drawing/2014/main" id="{8CC4DA49-3A1A-477A-B4B0-0A37E49FAF1E}"/>
              </a:ext>
            </a:extLst>
          </p:cNvPr>
          <p:cNvSpPr/>
          <p:nvPr/>
        </p:nvSpPr>
        <p:spPr>
          <a:xfrm>
            <a:off x="8229550" y="549484"/>
            <a:ext cx="3696272" cy="273706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dirty="0">
                <a:solidFill>
                  <a:srgbClr val="FF0000"/>
                </a:solidFill>
                <a:latin typeface="Tw Cen MT" panose="020B0602020104020603" pitchFamily="34" charset="0"/>
              </a:rPr>
              <a:t>Description:</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Very strong and robust.</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More compact than laptop computers.</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Built-in monitor and keyboard.</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Boot up very quickly and can be used immediately. </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Wi-Fi built in for internet connection.</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No hard disk or optical drives, likely to use SSD.</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Use of SSD means less likely to be damaged if dropped.</a:t>
            </a:r>
          </a:p>
        </p:txBody>
      </p:sp>
      <p:sp>
        <p:nvSpPr>
          <p:cNvPr id="31" name="Rectangle 30">
            <a:extLst>
              <a:ext uri="{FF2B5EF4-FFF2-40B4-BE49-F238E27FC236}">
                <a16:creationId xmlns:a16="http://schemas.microsoft.com/office/drawing/2014/main" id="{A0D6A850-CB7F-4DAA-927C-1FFA79D506CF}"/>
              </a:ext>
            </a:extLst>
          </p:cNvPr>
          <p:cNvSpPr/>
          <p:nvPr/>
        </p:nvSpPr>
        <p:spPr>
          <a:xfrm>
            <a:off x="8229550" y="3819219"/>
            <a:ext cx="3696272" cy="289558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dirty="0">
                <a:solidFill>
                  <a:schemeClr val="accent6">
                    <a:lumMod val="75000"/>
                  </a:schemeClr>
                </a:solidFill>
                <a:latin typeface="Tw Cen MT" panose="020B0602020104020603" pitchFamily="34" charset="0"/>
              </a:rPr>
              <a:t>Description:</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Very light and portable.</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Battery powered.</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Touch screen interface aswell other methods of interaction.</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Virtual, on screen keyboard.</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Bluetooth and Wi-Fi for wireless communication.</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Cameras for still and moving images.</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Designed for playing media, internet use and reading eBooks</a:t>
            </a: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dirty="0">
              <a:solidFill>
                <a:srgbClr val="0070C0"/>
              </a:solidFill>
            </a:endParaRPr>
          </a:p>
        </p:txBody>
      </p:sp>
      <p:sp>
        <p:nvSpPr>
          <p:cNvPr id="33" name="Rectangle 32">
            <a:extLst>
              <a:ext uri="{FF2B5EF4-FFF2-40B4-BE49-F238E27FC236}">
                <a16:creationId xmlns:a16="http://schemas.microsoft.com/office/drawing/2014/main" id="{713673F9-FF3A-42E4-9E34-A27DB06102BC}"/>
              </a:ext>
            </a:extLst>
          </p:cNvPr>
          <p:cNvSpPr/>
          <p:nvPr/>
        </p:nvSpPr>
        <p:spPr>
          <a:xfrm>
            <a:off x="248732" y="3819219"/>
            <a:ext cx="3696272" cy="27960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dirty="0">
                <a:solidFill>
                  <a:srgbClr val="7030A0"/>
                </a:solidFill>
                <a:latin typeface="Tw Cen MT" panose="020B0602020104020603" pitchFamily="34" charset="0"/>
              </a:rPr>
              <a:t>Features</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It needs input and output peripheral devices such as monitor, mouse and keyboard.</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Will have hard disk drives and optical drives for storage.</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Powerful processors.</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Good connectivity (Wired connection most common with desktops)</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Easy to upgrade and enhance by adding extra functions.</a:t>
            </a:r>
          </a:p>
        </p:txBody>
      </p:sp>
      <p:sp>
        <p:nvSpPr>
          <p:cNvPr id="35" name="Rectangle 34">
            <a:extLst>
              <a:ext uri="{FF2B5EF4-FFF2-40B4-BE49-F238E27FC236}">
                <a16:creationId xmlns:a16="http://schemas.microsoft.com/office/drawing/2014/main" id="{BD7BE7DC-04F4-4C15-B976-BBCBBEBA0480}"/>
              </a:ext>
            </a:extLst>
          </p:cNvPr>
          <p:cNvSpPr/>
          <p:nvPr/>
        </p:nvSpPr>
        <p:spPr>
          <a:xfrm>
            <a:off x="4259458" y="3819219"/>
            <a:ext cx="3696272" cy="27960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dirty="0">
                <a:solidFill>
                  <a:srgbClr val="002060"/>
                </a:solidFill>
                <a:latin typeface="Tw Cen MT" panose="020B0602020104020603" pitchFamily="34" charset="0"/>
              </a:rPr>
              <a:t>Description:</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Battery powered or can use an electricity supply.</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Monitor, pointing device and webcam built in.</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Might include additional storage slots (e.g. SD card slots)</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Bluetooth and Wi-Fi built in aswell as being able to connected via ethernet cable.</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Less easy to dismantle and upgrade.</a:t>
            </a:r>
          </a:p>
        </p:txBody>
      </p:sp>
      <p:pic>
        <p:nvPicPr>
          <p:cNvPr id="3074" name="Picture 2" descr="Desktop Pc Icons - Download Free Vector Icons | Noun Project">
            <a:extLst>
              <a:ext uri="{FF2B5EF4-FFF2-40B4-BE49-F238E27FC236}">
                <a16:creationId xmlns:a16="http://schemas.microsoft.com/office/drawing/2014/main" id="{A2832048-3F32-49E1-BDE2-43AD7EED225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35468" y="3276599"/>
            <a:ext cx="1029210" cy="102921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Laptop Icons - Download Free Vector Icons | Noun Project">
            <a:extLst>
              <a:ext uri="{FF2B5EF4-FFF2-40B4-BE49-F238E27FC236}">
                <a16:creationId xmlns:a16="http://schemas.microsoft.com/office/drawing/2014/main" id="{1D3CFAF0-BD0D-4604-912B-60EC4A64BBE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31008" y="3347340"/>
            <a:ext cx="952500" cy="95250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Laptop Icons - Download Free Vector Icons | Noun Project">
            <a:extLst>
              <a:ext uri="{FF2B5EF4-FFF2-40B4-BE49-F238E27FC236}">
                <a16:creationId xmlns:a16="http://schemas.microsoft.com/office/drawing/2014/main" id="{4801608C-8331-4850-9342-DFA925824C5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127302" y="93526"/>
            <a:ext cx="776910" cy="776910"/>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Tablet Device Icons - Download Free Vector Icons | Noun Project">
            <a:extLst>
              <a:ext uri="{FF2B5EF4-FFF2-40B4-BE49-F238E27FC236}">
                <a16:creationId xmlns:a16="http://schemas.microsoft.com/office/drawing/2014/main" id="{E1D70021-1DED-4FE9-B0D6-3E2827EFF9D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185837" y="3429000"/>
            <a:ext cx="718375" cy="718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06162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0">
            <a:extLst>
              <a:ext uri="{FF2B5EF4-FFF2-40B4-BE49-F238E27FC236}">
                <a16:creationId xmlns:a16="http://schemas.microsoft.com/office/drawing/2014/main" id="{1D425908-DDAF-4A2A-8219-FBA6422BB746}"/>
              </a:ext>
            </a:extLst>
          </p:cNvPr>
          <p:cNvGraphicFramePr>
            <a:graphicFrameLocks noGrp="1"/>
          </p:cNvGraphicFramePr>
          <p:nvPr>
            <p:extLst>
              <p:ext uri="{D42A27DB-BD31-4B8C-83A1-F6EECF244321}">
                <p14:modId xmlns:p14="http://schemas.microsoft.com/office/powerpoint/2010/main" val="135786294"/>
              </p:ext>
            </p:extLst>
          </p:nvPr>
        </p:nvGraphicFramePr>
        <p:xfrm>
          <a:off x="150191" y="96814"/>
          <a:ext cx="3893354" cy="365760"/>
        </p:xfrm>
        <a:graphic>
          <a:graphicData uri="http://schemas.openxmlformats.org/drawingml/2006/table">
            <a:tbl>
              <a:tblPr firstRow="1" bandRow="1">
                <a:tableStyleId>{5C22544A-7EE6-4342-B048-85BDC9FD1C3A}</a:tableStyleId>
              </a:tblPr>
              <a:tblGrid>
                <a:gridCol w="3893354">
                  <a:extLst>
                    <a:ext uri="{9D8B030D-6E8A-4147-A177-3AD203B41FA5}">
                      <a16:colId xmlns:a16="http://schemas.microsoft.com/office/drawing/2014/main" val="1413387079"/>
                    </a:ext>
                  </a:extLst>
                </a:gridCol>
              </a:tblGrid>
              <a:tr h="340508">
                <a:tc>
                  <a:txBody>
                    <a:bodyPr/>
                    <a:lstStyle/>
                    <a:p>
                      <a:r>
                        <a:rPr lang="en-GB" dirty="0">
                          <a:solidFill>
                            <a:schemeClr val="bg1"/>
                          </a:solidFill>
                          <a:latin typeface="Tw Cen MT" panose="020B0602020104020603" pitchFamily="34" charset="0"/>
                        </a:rPr>
                        <a:t>DT17: Digital systems</a:t>
                      </a:r>
                    </a:p>
                  </a:txBody>
                  <a:tcPr>
                    <a:solidFill>
                      <a:srgbClr val="FF0000"/>
                    </a:solidFill>
                  </a:tcPr>
                </a:tc>
                <a:extLst>
                  <a:ext uri="{0D108BD9-81ED-4DB2-BD59-A6C34878D82A}">
                    <a16:rowId xmlns:a16="http://schemas.microsoft.com/office/drawing/2014/main" val="2216127337"/>
                  </a:ext>
                </a:extLst>
              </a:tr>
            </a:tbl>
          </a:graphicData>
        </a:graphic>
      </p:graphicFrame>
      <p:graphicFrame>
        <p:nvGraphicFramePr>
          <p:cNvPr id="13" name="Table 12">
            <a:extLst>
              <a:ext uri="{FF2B5EF4-FFF2-40B4-BE49-F238E27FC236}">
                <a16:creationId xmlns:a16="http://schemas.microsoft.com/office/drawing/2014/main" id="{667CA43B-3BDD-4DC2-9D38-7E3DCB6951C0}"/>
              </a:ext>
            </a:extLst>
          </p:cNvPr>
          <p:cNvGraphicFramePr>
            <a:graphicFrameLocks noGrp="1"/>
          </p:cNvGraphicFramePr>
          <p:nvPr>
            <p:extLst>
              <p:ext uri="{D42A27DB-BD31-4B8C-83A1-F6EECF244321}">
                <p14:modId xmlns:p14="http://schemas.microsoft.com/office/powerpoint/2010/main" val="411220872"/>
              </p:ext>
            </p:extLst>
          </p:nvPr>
        </p:nvGraphicFramePr>
        <p:xfrm>
          <a:off x="150191" y="3642580"/>
          <a:ext cx="3893354" cy="3142634"/>
        </p:xfrm>
        <a:graphic>
          <a:graphicData uri="http://schemas.openxmlformats.org/drawingml/2006/table">
            <a:tbl>
              <a:tblPr firstRow="1" bandRow="1">
                <a:tableStyleId>{5C22544A-7EE6-4342-B048-85BDC9FD1C3A}</a:tableStyleId>
              </a:tblPr>
              <a:tblGrid>
                <a:gridCol w="3893354">
                  <a:extLst>
                    <a:ext uri="{9D8B030D-6E8A-4147-A177-3AD203B41FA5}">
                      <a16:colId xmlns:a16="http://schemas.microsoft.com/office/drawing/2014/main" val="527946528"/>
                    </a:ext>
                  </a:extLst>
                </a:gridCol>
              </a:tblGrid>
              <a:tr h="263759">
                <a:tc>
                  <a:txBody>
                    <a:bodyPr/>
                    <a:lstStyle/>
                    <a:p>
                      <a:r>
                        <a:rPr lang="en-GB" b="0" dirty="0">
                          <a:latin typeface="Tw Cen MT" panose="020B0602020104020603" pitchFamily="34" charset="0"/>
                        </a:rPr>
                        <a:t>Games consoles</a:t>
                      </a:r>
                    </a:p>
                  </a:txBody>
                  <a:tcPr>
                    <a:solidFill>
                      <a:srgbClr val="7030A0"/>
                    </a:solidFill>
                  </a:tcPr>
                </a:tc>
                <a:extLst>
                  <a:ext uri="{0D108BD9-81ED-4DB2-BD59-A6C34878D82A}">
                    <a16:rowId xmlns:a16="http://schemas.microsoft.com/office/drawing/2014/main" val="1355131997"/>
                  </a:ext>
                </a:extLst>
              </a:tr>
              <a:tr h="2776874">
                <a:tc>
                  <a:txBody>
                    <a:bodyPr/>
                    <a:lstStyle/>
                    <a:p>
                      <a:endParaRPr lang="en-GB" dirty="0">
                        <a:latin typeface="Tw Cen MT" panose="020B0602020104020603" pitchFamily="34" charset="0"/>
                      </a:endParaRPr>
                    </a:p>
                    <a:p>
                      <a:endParaRPr lang="en-GB" dirty="0">
                        <a:latin typeface="Tw Cen MT" panose="020B0602020104020603" pitchFamily="34" charset="0"/>
                      </a:endParaRPr>
                    </a:p>
                  </a:txBody>
                  <a:tcPr>
                    <a:solidFill>
                      <a:srgbClr val="CCCCFF"/>
                    </a:solidFill>
                  </a:tcPr>
                </a:tc>
                <a:extLst>
                  <a:ext uri="{0D108BD9-81ED-4DB2-BD59-A6C34878D82A}">
                    <a16:rowId xmlns:a16="http://schemas.microsoft.com/office/drawing/2014/main" val="3361536227"/>
                  </a:ext>
                </a:extLst>
              </a:tr>
            </a:tbl>
          </a:graphicData>
        </a:graphic>
      </p:graphicFrame>
      <p:sp>
        <p:nvSpPr>
          <p:cNvPr id="21" name="AutoShape 8" descr="File:Light Bulb or Idea Flat Icon Vector.svg - Wikimedia Commons">
            <a:extLst>
              <a:ext uri="{FF2B5EF4-FFF2-40B4-BE49-F238E27FC236}">
                <a16:creationId xmlns:a16="http://schemas.microsoft.com/office/drawing/2014/main" id="{5FAEA503-FF8A-4C4A-B928-B93FF5BF653E}"/>
              </a:ext>
            </a:extLst>
          </p:cNvPr>
          <p:cNvSpPr>
            <a:spLocks noChangeAspect="1" noChangeArrowheads="1"/>
          </p:cNvSpPr>
          <p:nvPr/>
        </p:nvSpPr>
        <p:spPr bwMode="auto">
          <a:xfrm>
            <a:off x="5943599" y="3276599"/>
            <a:ext cx="327991" cy="32799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aphicFrame>
        <p:nvGraphicFramePr>
          <p:cNvPr id="24" name="Table 23">
            <a:extLst>
              <a:ext uri="{FF2B5EF4-FFF2-40B4-BE49-F238E27FC236}">
                <a16:creationId xmlns:a16="http://schemas.microsoft.com/office/drawing/2014/main" id="{6D6774CB-A583-4475-B3D4-EE06E9FF9C8E}"/>
              </a:ext>
            </a:extLst>
          </p:cNvPr>
          <p:cNvGraphicFramePr>
            <a:graphicFrameLocks noGrp="1"/>
          </p:cNvGraphicFramePr>
          <p:nvPr>
            <p:extLst>
              <p:ext uri="{D42A27DB-BD31-4B8C-83A1-F6EECF244321}">
                <p14:modId xmlns:p14="http://schemas.microsoft.com/office/powerpoint/2010/main" val="1222500038"/>
              </p:ext>
            </p:extLst>
          </p:nvPr>
        </p:nvGraphicFramePr>
        <p:xfrm>
          <a:off x="150191" y="488071"/>
          <a:ext cx="3893354" cy="2651760"/>
        </p:xfrm>
        <a:graphic>
          <a:graphicData uri="http://schemas.openxmlformats.org/drawingml/2006/table">
            <a:tbl>
              <a:tblPr firstRow="1" bandRow="1">
                <a:tableStyleId>{5C22544A-7EE6-4342-B048-85BDC9FD1C3A}</a:tableStyleId>
              </a:tblPr>
              <a:tblGrid>
                <a:gridCol w="3893354">
                  <a:extLst>
                    <a:ext uri="{9D8B030D-6E8A-4147-A177-3AD203B41FA5}">
                      <a16:colId xmlns:a16="http://schemas.microsoft.com/office/drawing/2014/main" val="2591224229"/>
                    </a:ext>
                  </a:extLst>
                </a:gridCol>
              </a:tblGrid>
              <a:tr h="213157">
                <a:tc>
                  <a:txBody>
                    <a:bodyPr/>
                    <a:lstStyle/>
                    <a:p>
                      <a:r>
                        <a:rPr lang="en-GB" b="0" dirty="0">
                          <a:latin typeface="Tw Cen MT" panose="020B0602020104020603" pitchFamily="34" charset="0"/>
                        </a:rPr>
                        <a:t>Smart devices</a:t>
                      </a:r>
                    </a:p>
                  </a:txBody>
                  <a:tcPr>
                    <a:solidFill>
                      <a:schemeClr val="accent2"/>
                    </a:solidFill>
                  </a:tcPr>
                </a:tc>
                <a:extLst>
                  <a:ext uri="{0D108BD9-81ED-4DB2-BD59-A6C34878D82A}">
                    <a16:rowId xmlns:a16="http://schemas.microsoft.com/office/drawing/2014/main" val="3010811832"/>
                  </a:ext>
                </a:extLst>
              </a:tr>
              <a:tr h="822773">
                <a:tc>
                  <a:txBody>
                    <a:bodyPr/>
                    <a:lstStyle/>
                    <a:p>
                      <a:r>
                        <a:rPr lang="en-GB" sz="1600" dirty="0">
                          <a:latin typeface="Tw Cen MT" panose="020B0602020104020603" pitchFamily="34" charset="0"/>
                        </a:rPr>
                        <a:t>The hardware we access at home can be very different to what organisations use. This is because organisations have a specific purpose and that is to meet it’s objectives and requires particular hardware and software to do that. The purpose of the devices we use at home is to inform, entertain and educate us. It is common for most households to own all of the devices listed below. </a:t>
                      </a:r>
                    </a:p>
                  </a:txBody>
                  <a:tcPr>
                    <a:solidFill>
                      <a:schemeClr val="accent2">
                        <a:lumMod val="40000"/>
                        <a:lumOff val="60000"/>
                      </a:schemeClr>
                    </a:solidFill>
                  </a:tcPr>
                </a:tc>
                <a:extLst>
                  <a:ext uri="{0D108BD9-81ED-4DB2-BD59-A6C34878D82A}">
                    <a16:rowId xmlns:a16="http://schemas.microsoft.com/office/drawing/2014/main" val="2193625941"/>
                  </a:ext>
                </a:extLst>
              </a:tr>
            </a:tbl>
          </a:graphicData>
        </a:graphic>
      </p:graphicFrame>
      <p:graphicFrame>
        <p:nvGraphicFramePr>
          <p:cNvPr id="28" name="Table 27">
            <a:extLst>
              <a:ext uri="{FF2B5EF4-FFF2-40B4-BE49-F238E27FC236}">
                <a16:creationId xmlns:a16="http://schemas.microsoft.com/office/drawing/2014/main" id="{A4108F67-733F-4CD5-B3F1-63A7CDF4698B}"/>
              </a:ext>
            </a:extLst>
          </p:cNvPr>
          <p:cNvGraphicFramePr>
            <a:graphicFrameLocks noGrp="1"/>
          </p:cNvGraphicFramePr>
          <p:nvPr>
            <p:extLst>
              <p:ext uri="{D42A27DB-BD31-4B8C-83A1-F6EECF244321}">
                <p14:modId xmlns:p14="http://schemas.microsoft.com/office/powerpoint/2010/main" val="334388147"/>
              </p:ext>
            </p:extLst>
          </p:nvPr>
        </p:nvGraphicFramePr>
        <p:xfrm>
          <a:off x="4115792" y="3642582"/>
          <a:ext cx="3960415" cy="3118604"/>
        </p:xfrm>
        <a:graphic>
          <a:graphicData uri="http://schemas.openxmlformats.org/drawingml/2006/table">
            <a:tbl>
              <a:tblPr firstRow="1" bandRow="1">
                <a:tableStyleId>{5C22544A-7EE6-4342-B048-85BDC9FD1C3A}</a:tableStyleId>
              </a:tblPr>
              <a:tblGrid>
                <a:gridCol w="3960415">
                  <a:extLst>
                    <a:ext uri="{9D8B030D-6E8A-4147-A177-3AD203B41FA5}">
                      <a16:colId xmlns:a16="http://schemas.microsoft.com/office/drawing/2014/main" val="527946528"/>
                    </a:ext>
                  </a:extLst>
                </a:gridCol>
              </a:tblGrid>
              <a:tr h="377703">
                <a:tc>
                  <a:txBody>
                    <a:bodyPr/>
                    <a:lstStyle/>
                    <a:p>
                      <a:r>
                        <a:rPr lang="en-GB" b="0" dirty="0">
                          <a:latin typeface="Tw Cen MT" panose="020B0602020104020603" pitchFamily="34" charset="0"/>
                        </a:rPr>
                        <a:t>Mobile phones</a:t>
                      </a:r>
                    </a:p>
                  </a:txBody>
                  <a:tcPr>
                    <a:solidFill>
                      <a:srgbClr val="0070C0"/>
                    </a:solidFill>
                  </a:tcPr>
                </a:tc>
                <a:extLst>
                  <a:ext uri="{0D108BD9-81ED-4DB2-BD59-A6C34878D82A}">
                    <a16:rowId xmlns:a16="http://schemas.microsoft.com/office/drawing/2014/main" val="1355131997"/>
                  </a:ext>
                </a:extLst>
              </a:tr>
              <a:tr h="2740901">
                <a:tc>
                  <a:txBody>
                    <a:bodyPr/>
                    <a:lstStyle/>
                    <a:p>
                      <a:endParaRPr lang="en-GB" dirty="0">
                        <a:latin typeface="Tw Cen MT" panose="020B0602020104020603" pitchFamily="34" charset="0"/>
                      </a:endParaRPr>
                    </a:p>
                    <a:p>
                      <a:endParaRPr lang="en-GB" dirty="0">
                        <a:latin typeface="Tw Cen MT" panose="020B0602020104020603" pitchFamily="34" charset="0"/>
                      </a:endParaRPr>
                    </a:p>
                  </a:txBody>
                  <a:tcPr>
                    <a:solidFill>
                      <a:schemeClr val="accent5">
                        <a:lumMod val="20000"/>
                        <a:lumOff val="80000"/>
                      </a:schemeClr>
                    </a:solidFill>
                  </a:tcPr>
                </a:tc>
                <a:extLst>
                  <a:ext uri="{0D108BD9-81ED-4DB2-BD59-A6C34878D82A}">
                    <a16:rowId xmlns:a16="http://schemas.microsoft.com/office/drawing/2014/main" val="3361536227"/>
                  </a:ext>
                </a:extLst>
              </a:tr>
            </a:tbl>
          </a:graphicData>
        </a:graphic>
      </p:graphicFrame>
      <p:graphicFrame>
        <p:nvGraphicFramePr>
          <p:cNvPr id="29" name="Table 28">
            <a:extLst>
              <a:ext uri="{FF2B5EF4-FFF2-40B4-BE49-F238E27FC236}">
                <a16:creationId xmlns:a16="http://schemas.microsoft.com/office/drawing/2014/main" id="{AAFA52D3-A370-4A76-9979-FF28B5EB22BA}"/>
              </a:ext>
            </a:extLst>
          </p:cNvPr>
          <p:cNvGraphicFramePr>
            <a:graphicFrameLocks noGrp="1"/>
          </p:cNvGraphicFramePr>
          <p:nvPr>
            <p:extLst>
              <p:ext uri="{D42A27DB-BD31-4B8C-83A1-F6EECF244321}">
                <p14:modId xmlns:p14="http://schemas.microsoft.com/office/powerpoint/2010/main" val="730213929"/>
              </p:ext>
            </p:extLst>
          </p:nvPr>
        </p:nvGraphicFramePr>
        <p:xfrm>
          <a:off x="8148455" y="96814"/>
          <a:ext cx="3858464" cy="3484586"/>
        </p:xfrm>
        <a:graphic>
          <a:graphicData uri="http://schemas.openxmlformats.org/drawingml/2006/table">
            <a:tbl>
              <a:tblPr firstRow="1" bandRow="1">
                <a:tableStyleId>{5C22544A-7EE6-4342-B048-85BDC9FD1C3A}</a:tableStyleId>
              </a:tblPr>
              <a:tblGrid>
                <a:gridCol w="3858464">
                  <a:extLst>
                    <a:ext uri="{9D8B030D-6E8A-4147-A177-3AD203B41FA5}">
                      <a16:colId xmlns:a16="http://schemas.microsoft.com/office/drawing/2014/main" val="527946528"/>
                    </a:ext>
                  </a:extLst>
                </a:gridCol>
              </a:tblGrid>
              <a:tr h="392898">
                <a:tc>
                  <a:txBody>
                    <a:bodyPr/>
                    <a:lstStyle/>
                    <a:p>
                      <a:r>
                        <a:rPr lang="en-GB" b="0" dirty="0">
                          <a:latin typeface="Tw Cen MT" panose="020B0602020104020603" pitchFamily="34" charset="0"/>
                        </a:rPr>
                        <a:t>Smart TV</a:t>
                      </a:r>
                    </a:p>
                  </a:txBody>
                  <a:tcPr>
                    <a:solidFill>
                      <a:srgbClr val="FFC000"/>
                    </a:solidFill>
                  </a:tcPr>
                </a:tc>
                <a:extLst>
                  <a:ext uri="{0D108BD9-81ED-4DB2-BD59-A6C34878D82A}">
                    <a16:rowId xmlns:a16="http://schemas.microsoft.com/office/drawing/2014/main" val="1355131997"/>
                  </a:ext>
                </a:extLst>
              </a:tr>
              <a:tr h="3091688">
                <a:tc>
                  <a:txBody>
                    <a:bodyPr/>
                    <a:lstStyle/>
                    <a:p>
                      <a:endParaRPr lang="en-GB" dirty="0">
                        <a:latin typeface="Tw Cen MT" panose="020B0602020104020603" pitchFamily="34" charset="0"/>
                      </a:endParaRPr>
                    </a:p>
                    <a:p>
                      <a:endParaRPr lang="en-GB" dirty="0">
                        <a:latin typeface="Tw Cen MT" panose="020B0602020104020603" pitchFamily="34" charset="0"/>
                      </a:endParaRPr>
                    </a:p>
                  </a:txBody>
                  <a:tcPr>
                    <a:solidFill>
                      <a:schemeClr val="accent4">
                        <a:lumMod val="20000"/>
                        <a:lumOff val="80000"/>
                      </a:schemeClr>
                    </a:solidFill>
                  </a:tcPr>
                </a:tc>
                <a:extLst>
                  <a:ext uri="{0D108BD9-81ED-4DB2-BD59-A6C34878D82A}">
                    <a16:rowId xmlns:a16="http://schemas.microsoft.com/office/drawing/2014/main" val="3361536227"/>
                  </a:ext>
                </a:extLst>
              </a:tr>
            </a:tbl>
          </a:graphicData>
        </a:graphic>
      </p:graphicFrame>
      <p:graphicFrame>
        <p:nvGraphicFramePr>
          <p:cNvPr id="26" name="Table 25">
            <a:extLst>
              <a:ext uri="{FF2B5EF4-FFF2-40B4-BE49-F238E27FC236}">
                <a16:creationId xmlns:a16="http://schemas.microsoft.com/office/drawing/2014/main" id="{10B0CA88-3C6E-4E45-8ECB-D447BFA0CCF6}"/>
              </a:ext>
            </a:extLst>
          </p:cNvPr>
          <p:cNvGraphicFramePr>
            <a:graphicFrameLocks noGrp="1"/>
          </p:cNvGraphicFramePr>
          <p:nvPr>
            <p:extLst>
              <p:ext uri="{D42A27DB-BD31-4B8C-83A1-F6EECF244321}">
                <p14:modId xmlns:p14="http://schemas.microsoft.com/office/powerpoint/2010/main" val="185442484"/>
              </p:ext>
            </p:extLst>
          </p:nvPr>
        </p:nvGraphicFramePr>
        <p:xfrm>
          <a:off x="8148454" y="3642582"/>
          <a:ext cx="3858465" cy="3118604"/>
        </p:xfrm>
        <a:graphic>
          <a:graphicData uri="http://schemas.openxmlformats.org/drawingml/2006/table">
            <a:tbl>
              <a:tblPr firstRow="1" bandRow="1">
                <a:tableStyleId>{5C22544A-7EE6-4342-B048-85BDC9FD1C3A}</a:tableStyleId>
              </a:tblPr>
              <a:tblGrid>
                <a:gridCol w="3858465">
                  <a:extLst>
                    <a:ext uri="{9D8B030D-6E8A-4147-A177-3AD203B41FA5}">
                      <a16:colId xmlns:a16="http://schemas.microsoft.com/office/drawing/2014/main" val="527946528"/>
                    </a:ext>
                  </a:extLst>
                </a:gridCol>
              </a:tblGrid>
              <a:tr h="412754">
                <a:tc>
                  <a:txBody>
                    <a:bodyPr/>
                    <a:lstStyle/>
                    <a:p>
                      <a:r>
                        <a:rPr lang="en-GB" b="0" dirty="0">
                          <a:latin typeface="Tw Cen MT" panose="020B0602020104020603" pitchFamily="34" charset="0"/>
                        </a:rPr>
                        <a:t>Tablet device</a:t>
                      </a:r>
                    </a:p>
                  </a:txBody>
                  <a:tcPr>
                    <a:solidFill>
                      <a:schemeClr val="accent6">
                        <a:lumMod val="75000"/>
                      </a:schemeClr>
                    </a:solidFill>
                  </a:tcPr>
                </a:tc>
                <a:extLst>
                  <a:ext uri="{0D108BD9-81ED-4DB2-BD59-A6C34878D82A}">
                    <a16:rowId xmlns:a16="http://schemas.microsoft.com/office/drawing/2014/main" val="1355131997"/>
                  </a:ext>
                </a:extLst>
              </a:tr>
              <a:tr h="2705850">
                <a:tc>
                  <a:txBody>
                    <a:bodyPr/>
                    <a:lstStyle/>
                    <a:p>
                      <a:endParaRPr lang="en-GB" dirty="0">
                        <a:latin typeface="Tw Cen MT" panose="020B0602020104020603" pitchFamily="34" charset="0"/>
                      </a:endParaRPr>
                    </a:p>
                    <a:p>
                      <a:endParaRPr lang="en-GB" dirty="0">
                        <a:latin typeface="Tw Cen MT" panose="020B0602020104020603" pitchFamily="34" charset="0"/>
                      </a:endParaRPr>
                    </a:p>
                  </a:txBody>
                  <a:tcPr>
                    <a:solidFill>
                      <a:schemeClr val="accent6">
                        <a:lumMod val="20000"/>
                        <a:lumOff val="80000"/>
                      </a:schemeClr>
                    </a:solidFill>
                  </a:tcPr>
                </a:tc>
                <a:extLst>
                  <a:ext uri="{0D108BD9-81ED-4DB2-BD59-A6C34878D82A}">
                    <a16:rowId xmlns:a16="http://schemas.microsoft.com/office/drawing/2014/main" val="3361536227"/>
                  </a:ext>
                </a:extLst>
              </a:tr>
            </a:tbl>
          </a:graphicData>
        </a:graphic>
      </p:graphicFrame>
      <p:sp>
        <p:nvSpPr>
          <p:cNvPr id="9" name="AutoShape 8" descr="File:Speaker Icon.svg - Wikipedia">
            <a:extLst>
              <a:ext uri="{FF2B5EF4-FFF2-40B4-BE49-F238E27FC236}">
                <a16:creationId xmlns:a16="http://schemas.microsoft.com/office/drawing/2014/main" id="{B0764AF9-9AE0-49DA-AC5C-AF9C96F4AA2E}"/>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aphicFrame>
        <p:nvGraphicFramePr>
          <p:cNvPr id="40" name="Table 39">
            <a:extLst>
              <a:ext uri="{FF2B5EF4-FFF2-40B4-BE49-F238E27FC236}">
                <a16:creationId xmlns:a16="http://schemas.microsoft.com/office/drawing/2014/main" id="{A1756C60-B53C-47E9-B238-A9F6D23BDF67}"/>
              </a:ext>
            </a:extLst>
          </p:cNvPr>
          <p:cNvGraphicFramePr>
            <a:graphicFrameLocks noGrp="1"/>
          </p:cNvGraphicFramePr>
          <p:nvPr>
            <p:extLst>
              <p:ext uri="{D42A27DB-BD31-4B8C-83A1-F6EECF244321}">
                <p14:modId xmlns:p14="http://schemas.microsoft.com/office/powerpoint/2010/main" val="585135005"/>
              </p:ext>
            </p:extLst>
          </p:nvPr>
        </p:nvGraphicFramePr>
        <p:xfrm>
          <a:off x="4140328" y="93526"/>
          <a:ext cx="3819678" cy="3421710"/>
        </p:xfrm>
        <a:graphic>
          <a:graphicData uri="http://schemas.openxmlformats.org/drawingml/2006/table">
            <a:tbl>
              <a:tblPr firstRow="1" bandRow="1">
                <a:tableStyleId>{5C22544A-7EE6-4342-B048-85BDC9FD1C3A}</a:tableStyleId>
              </a:tblPr>
              <a:tblGrid>
                <a:gridCol w="3819678">
                  <a:extLst>
                    <a:ext uri="{9D8B030D-6E8A-4147-A177-3AD203B41FA5}">
                      <a16:colId xmlns:a16="http://schemas.microsoft.com/office/drawing/2014/main" val="2146820132"/>
                    </a:ext>
                  </a:extLst>
                </a:gridCol>
              </a:tblGrid>
              <a:tr h="404190">
                <a:tc>
                  <a:txBody>
                    <a:bodyPr/>
                    <a:lstStyle/>
                    <a:p>
                      <a:r>
                        <a:rPr lang="en-GB" sz="1800" b="0" dirty="0">
                          <a:solidFill>
                            <a:schemeClr val="bg1"/>
                          </a:solidFill>
                          <a:latin typeface="Tw Cen MT" panose="020B0602020104020603" pitchFamily="34" charset="0"/>
                        </a:rPr>
                        <a:t>Smart device features:</a:t>
                      </a:r>
                    </a:p>
                  </a:txBody>
                  <a:tcPr>
                    <a:solidFill>
                      <a:schemeClr val="tx2"/>
                    </a:solidFill>
                  </a:tcPr>
                </a:tc>
                <a:extLst>
                  <a:ext uri="{0D108BD9-81ED-4DB2-BD59-A6C34878D82A}">
                    <a16:rowId xmlns:a16="http://schemas.microsoft.com/office/drawing/2014/main" val="403632241"/>
                  </a:ext>
                </a:extLst>
              </a:tr>
              <a:tr h="1178887">
                <a:tc>
                  <a:txBody>
                    <a:bodyPr/>
                    <a:lstStyle/>
                    <a:p>
                      <a:r>
                        <a:rPr lang="en-GB" sz="1600" dirty="0">
                          <a:latin typeface="Tw Cen MT" panose="020B0602020104020603" pitchFamily="34" charset="0"/>
                        </a:rPr>
                        <a:t>The following features are commonly found on the smart devices we use at home:</a:t>
                      </a:r>
                    </a:p>
                    <a:p>
                      <a:pPr marL="285750" indent="-285750">
                        <a:buFont typeface="Arial" panose="020B0604020202020204" pitchFamily="34" charset="0"/>
                        <a:buChar char="•"/>
                      </a:pPr>
                      <a:r>
                        <a:rPr lang="en-GB" sz="1600" dirty="0">
                          <a:latin typeface="Tw Cen MT" panose="020B0602020104020603" pitchFamily="34" charset="0"/>
                        </a:rPr>
                        <a:t>Taking still images, capture video and make video calls.</a:t>
                      </a:r>
                    </a:p>
                    <a:p>
                      <a:pPr marL="285750" indent="-285750">
                        <a:buFont typeface="Arial" panose="020B0604020202020204" pitchFamily="34" charset="0"/>
                        <a:buChar char="•"/>
                      </a:pPr>
                      <a:r>
                        <a:rPr lang="en-GB" sz="1600" dirty="0">
                          <a:latin typeface="Tw Cen MT" panose="020B0602020104020603" pitchFamily="34" charset="0"/>
                        </a:rPr>
                        <a:t>Stream music and video, access websites.</a:t>
                      </a:r>
                    </a:p>
                    <a:p>
                      <a:pPr marL="285750" indent="-285750">
                        <a:buFont typeface="Arial" panose="020B0604020202020204" pitchFamily="34" charset="0"/>
                        <a:buChar char="•"/>
                      </a:pPr>
                      <a:r>
                        <a:rPr lang="en-GB" sz="1600" dirty="0">
                          <a:latin typeface="Tw Cen MT" panose="020B0602020104020603" pitchFamily="34" charset="0"/>
                        </a:rPr>
                        <a:t>Pinpoint position on a map, weather updates, a navigational device.</a:t>
                      </a:r>
                    </a:p>
                    <a:p>
                      <a:pPr marL="285750" indent="-285750">
                        <a:buFont typeface="Arial" panose="020B0604020202020204" pitchFamily="34" charset="0"/>
                        <a:buChar char="•"/>
                      </a:pPr>
                      <a:r>
                        <a:rPr lang="en-GB" sz="1600" dirty="0">
                          <a:latin typeface="Tw Cen MT" panose="020B0602020104020603" pitchFamily="34" charset="0"/>
                        </a:rPr>
                        <a:t>Store photos, music, videos and apps. </a:t>
                      </a:r>
                    </a:p>
                    <a:p>
                      <a:pPr marL="285750" indent="-285750">
                        <a:buFont typeface="Arial" panose="020B0604020202020204" pitchFamily="34" charset="0"/>
                        <a:buChar char="•"/>
                      </a:pPr>
                      <a:r>
                        <a:rPr lang="en-GB" sz="1600" dirty="0">
                          <a:latin typeface="Tw Cen MT" panose="020B0602020104020603" pitchFamily="34" charset="0"/>
                        </a:rPr>
                        <a:t>Downloading apps for learning, financial management, entertainment and travel apps which boost productivity and save time. </a:t>
                      </a:r>
                    </a:p>
                  </a:txBody>
                  <a:tcPr>
                    <a:solidFill>
                      <a:schemeClr val="tx2">
                        <a:lumMod val="20000"/>
                        <a:lumOff val="80000"/>
                      </a:schemeClr>
                    </a:solidFill>
                  </a:tcPr>
                </a:tc>
                <a:extLst>
                  <a:ext uri="{0D108BD9-81ED-4DB2-BD59-A6C34878D82A}">
                    <a16:rowId xmlns:a16="http://schemas.microsoft.com/office/drawing/2014/main" val="111549136"/>
                  </a:ext>
                </a:extLst>
              </a:tr>
            </a:tbl>
          </a:graphicData>
        </a:graphic>
      </p:graphicFrame>
      <p:pic>
        <p:nvPicPr>
          <p:cNvPr id="41" name="Picture 18" descr="Light Bulb Shining Icon - Free image on Pixabay">
            <a:extLst>
              <a:ext uri="{FF2B5EF4-FFF2-40B4-BE49-F238E27FC236}">
                <a16:creationId xmlns:a16="http://schemas.microsoft.com/office/drawing/2014/main" id="{A8F1108F-05D9-4F3B-8CDD-497E28CCF1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7407258" y="61695"/>
            <a:ext cx="602873" cy="574288"/>
          </a:xfrm>
          <a:prstGeom prst="rect">
            <a:avLst/>
          </a:prstGeom>
          <a:noFill/>
          <a:extLst>
            <a:ext uri="{909E8E84-426E-40DD-AFC4-6F175D3DCCD1}">
              <a14:hiddenFill xmlns:a14="http://schemas.microsoft.com/office/drawing/2010/main">
                <a:solidFill>
                  <a:srgbClr val="FFFFFF"/>
                </a:solidFill>
              </a14:hiddenFill>
            </a:ext>
          </a:extLst>
        </p:spPr>
      </p:pic>
      <p:sp>
        <p:nvSpPr>
          <p:cNvPr id="25" name="Rectangle 24">
            <a:extLst>
              <a:ext uri="{FF2B5EF4-FFF2-40B4-BE49-F238E27FC236}">
                <a16:creationId xmlns:a16="http://schemas.microsoft.com/office/drawing/2014/main" id="{8CC4DA49-3A1A-477A-B4B0-0A37E49FAF1E}"/>
              </a:ext>
            </a:extLst>
          </p:cNvPr>
          <p:cNvSpPr/>
          <p:nvPr/>
        </p:nvSpPr>
        <p:spPr>
          <a:xfrm>
            <a:off x="8229550" y="535691"/>
            <a:ext cx="3696272" cy="84531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dirty="0">
                <a:solidFill>
                  <a:srgbClr val="FF0000"/>
                </a:solidFill>
                <a:latin typeface="Tw Cen MT" panose="020B0602020104020603" pitchFamily="34" charset="0"/>
              </a:rPr>
              <a:t>Core function:</a:t>
            </a:r>
          </a:p>
          <a:p>
            <a:r>
              <a:rPr lang="en-GB" sz="1600" dirty="0">
                <a:solidFill>
                  <a:schemeClr val="tx1"/>
                </a:solidFill>
                <a:latin typeface="Tw Cen MT" panose="020B0602020104020603" pitchFamily="34" charset="0"/>
              </a:rPr>
              <a:t>To access audio-visual products such as TV shows, films and radio. </a:t>
            </a: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dirty="0">
              <a:solidFill>
                <a:srgbClr val="0070C0"/>
              </a:solidFill>
            </a:endParaRPr>
          </a:p>
        </p:txBody>
      </p:sp>
      <p:sp>
        <p:nvSpPr>
          <p:cNvPr id="30" name="Rectangle 29">
            <a:extLst>
              <a:ext uri="{FF2B5EF4-FFF2-40B4-BE49-F238E27FC236}">
                <a16:creationId xmlns:a16="http://schemas.microsoft.com/office/drawing/2014/main" id="{AA87C426-EEB9-4157-A42A-2937CD99D924}"/>
              </a:ext>
            </a:extLst>
          </p:cNvPr>
          <p:cNvSpPr/>
          <p:nvPr/>
        </p:nvSpPr>
        <p:spPr>
          <a:xfrm>
            <a:off x="8229550" y="1442183"/>
            <a:ext cx="3696272" cy="198681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dirty="0">
                <a:solidFill>
                  <a:srgbClr val="FF0000"/>
                </a:solidFill>
                <a:latin typeface="Tw Cen MT" panose="020B0602020104020603" pitchFamily="34" charset="0"/>
              </a:rPr>
              <a:t>Pros:</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Stream-on-demand and live TV through apps</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Put your TV anywhere in your house</a:t>
            </a:r>
          </a:p>
          <a:p>
            <a:r>
              <a:rPr lang="en-GB" sz="1600" dirty="0">
                <a:solidFill>
                  <a:srgbClr val="FF0000"/>
                </a:solidFill>
                <a:latin typeface="Tw Cen MT" panose="020B0602020104020603" pitchFamily="34" charset="0"/>
              </a:rPr>
              <a:t>Cons:</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Quality of streaming depends on Wi-Fi connection</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Security and Privacy Issues</a:t>
            </a:r>
            <a:endParaRPr lang="en-GB" sz="1600" dirty="0">
              <a:solidFill>
                <a:srgbClr val="FF0000"/>
              </a:solidFill>
              <a:latin typeface="Tw Cen MT" panose="020B0602020104020603" pitchFamily="34" charset="0"/>
            </a:endParaRPr>
          </a:p>
          <a:p>
            <a:endParaRPr lang="en-GB" dirty="0">
              <a:solidFill>
                <a:srgbClr val="0070C0"/>
              </a:solidFill>
            </a:endParaRPr>
          </a:p>
        </p:txBody>
      </p:sp>
      <p:sp>
        <p:nvSpPr>
          <p:cNvPr id="31" name="Rectangle 30">
            <a:extLst>
              <a:ext uri="{FF2B5EF4-FFF2-40B4-BE49-F238E27FC236}">
                <a16:creationId xmlns:a16="http://schemas.microsoft.com/office/drawing/2014/main" id="{A0D6A850-CB7F-4DAA-927C-1FFA79D506CF}"/>
              </a:ext>
            </a:extLst>
          </p:cNvPr>
          <p:cNvSpPr/>
          <p:nvPr/>
        </p:nvSpPr>
        <p:spPr>
          <a:xfrm>
            <a:off x="8245238" y="4102742"/>
            <a:ext cx="3696272" cy="106015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dirty="0">
                <a:solidFill>
                  <a:schemeClr val="accent6">
                    <a:lumMod val="75000"/>
                  </a:schemeClr>
                </a:solidFill>
                <a:latin typeface="Tw Cen MT" panose="020B0602020104020603" pitchFamily="34" charset="0"/>
              </a:rPr>
              <a:t>Core function:</a:t>
            </a:r>
          </a:p>
          <a:p>
            <a:r>
              <a:rPr lang="en-GB" sz="1600" dirty="0">
                <a:solidFill>
                  <a:schemeClr val="tx1"/>
                </a:solidFill>
                <a:latin typeface="Tw Cen MT" panose="020B0602020104020603" pitchFamily="34" charset="0"/>
              </a:rPr>
              <a:t>To allow people to access functions they normally would on a desktop PC or laptop but have the ability to use it on the go. </a:t>
            </a: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dirty="0">
              <a:solidFill>
                <a:srgbClr val="0070C0"/>
              </a:solidFill>
            </a:endParaRPr>
          </a:p>
        </p:txBody>
      </p:sp>
      <p:sp>
        <p:nvSpPr>
          <p:cNvPr id="32" name="Rectangle 31">
            <a:extLst>
              <a:ext uri="{FF2B5EF4-FFF2-40B4-BE49-F238E27FC236}">
                <a16:creationId xmlns:a16="http://schemas.microsoft.com/office/drawing/2014/main" id="{8EA1997E-7286-4C61-9F3A-609F63031BD6}"/>
              </a:ext>
            </a:extLst>
          </p:cNvPr>
          <p:cNvSpPr/>
          <p:nvPr/>
        </p:nvSpPr>
        <p:spPr>
          <a:xfrm>
            <a:off x="8245238" y="5328729"/>
            <a:ext cx="3696272" cy="128246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dirty="0">
                <a:solidFill>
                  <a:schemeClr val="accent6">
                    <a:lumMod val="75000"/>
                  </a:schemeClr>
                </a:solidFill>
                <a:latin typeface="Tw Cen MT" panose="020B0602020104020603" pitchFamily="34" charset="0"/>
              </a:rPr>
              <a:t>Pros:</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Portable and easy to use on the go.</a:t>
            </a:r>
          </a:p>
          <a:p>
            <a:r>
              <a:rPr lang="en-GB" sz="1600" dirty="0">
                <a:solidFill>
                  <a:schemeClr val="accent6">
                    <a:lumMod val="75000"/>
                  </a:schemeClr>
                </a:solidFill>
                <a:latin typeface="Tw Cen MT" panose="020B0602020104020603" pitchFamily="34" charset="0"/>
              </a:rPr>
              <a:t>Cons:</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 Battery life could diminish, will need charging.</a:t>
            </a: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dirty="0">
              <a:solidFill>
                <a:srgbClr val="0070C0"/>
              </a:solidFill>
            </a:endParaRPr>
          </a:p>
        </p:txBody>
      </p:sp>
      <p:sp>
        <p:nvSpPr>
          <p:cNvPr id="33" name="Rectangle 32">
            <a:extLst>
              <a:ext uri="{FF2B5EF4-FFF2-40B4-BE49-F238E27FC236}">
                <a16:creationId xmlns:a16="http://schemas.microsoft.com/office/drawing/2014/main" id="{713673F9-FF3A-42E4-9E34-A27DB06102BC}"/>
              </a:ext>
            </a:extLst>
          </p:cNvPr>
          <p:cNvSpPr/>
          <p:nvPr/>
        </p:nvSpPr>
        <p:spPr>
          <a:xfrm>
            <a:off x="248732" y="4082176"/>
            <a:ext cx="3696272" cy="74161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dirty="0">
                <a:solidFill>
                  <a:srgbClr val="7030A0"/>
                </a:solidFill>
                <a:latin typeface="Tw Cen MT" panose="020B0602020104020603" pitchFamily="34" charset="0"/>
              </a:rPr>
              <a:t>Core function:</a:t>
            </a:r>
          </a:p>
          <a:p>
            <a:r>
              <a:rPr lang="en-GB" sz="1600" dirty="0">
                <a:solidFill>
                  <a:schemeClr val="tx1"/>
                </a:solidFill>
                <a:latin typeface="Tw Cen MT" panose="020B0602020104020603" pitchFamily="34" charset="0"/>
              </a:rPr>
              <a:t>To play video games.</a:t>
            </a: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dirty="0">
              <a:solidFill>
                <a:srgbClr val="0070C0"/>
              </a:solidFill>
            </a:endParaRPr>
          </a:p>
        </p:txBody>
      </p:sp>
      <p:sp>
        <p:nvSpPr>
          <p:cNvPr id="34" name="Rectangle 33">
            <a:extLst>
              <a:ext uri="{FF2B5EF4-FFF2-40B4-BE49-F238E27FC236}">
                <a16:creationId xmlns:a16="http://schemas.microsoft.com/office/drawing/2014/main" id="{11658185-3243-4B0E-9D5E-DF78A73532CA}"/>
              </a:ext>
            </a:extLst>
          </p:cNvPr>
          <p:cNvSpPr/>
          <p:nvPr/>
        </p:nvSpPr>
        <p:spPr>
          <a:xfrm>
            <a:off x="248732" y="4933087"/>
            <a:ext cx="3696272" cy="182809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dirty="0">
                <a:solidFill>
                  <a:srgbClr val="7030A0"/>
                </a:solidFill>
                <a:latin typeface="Tw Cen MT" panose="020B0602020104020603" pitchFamily="34" charset="0"/>
              </a:rPr>
              <a:t>Pros:</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Games can be educational.</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Improved eye-hand co-ordination.</a:t>
            </a:r>
          </a:p>
          <a:p>
            <a:r>
              <a:rPr lang="en-GB" sz="1600" dirty="0">
                <a:solidFill>
                  <a:srgbClr val="7030A0"/>
                </a:solidFill>
                <a:latin typeface="Tw Cen MT" panose="020B0602020104020603" pitchFamily="34" charset="0"/>
              </a:rPr>
              <a:t>Cons:</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Health and safety risk (RSI)</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Can become addictive, affect physical and mental health. </a:t>
            </a: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dirty="0">
              <a:solidFill>
                <a:srgbClr val="0070C0"/>
              </a:solidFill>
            </a:endParaRPr>
          </a:p>
        </p:txBody>
      </p:sp>
      <p:sp>
        <p:nvSpPr>
          <p:cNvPr id="35" name="Rectangle 34">
            <a:extLst>
              <a:ext uri="{FF2B5EF4-FFF2-40B4-BE49-F238E27FC236}">
                <a16:creationId xmlns:a16="http://schemas.microsoft.com/office/drawing/2014/main" id="{BD7BE7DC-04F4-4C15-B976-BBCBBEBA0480}"/>
              </a:ext>
            </a:extLst>
          </p:cNvPr>
          <p:cNvSpPr/>
          <p:nvPr/>
        </p:nvSpPr>
        <p:spPr>
          <a:xfrm>
            <a:off x="4263734" y="4074210"/>
            <a:ext cx="3696272" cy="108868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dirty="0">
                <a:solidFill>
                  <a:srgbClr val="002060"/>
                </a:solidFill>
                <a:latin typeface="Tw Cen MT" panose="020B0602020104020603" pitchFamily="34" charset="0"/>
              </a:rPr>
              <a:t>Core function:</a:t>
            </a:r>
          </a:p>
          <a:p>
            <a:r>
              <a:rPr lang="en-GB" sz="1600" dirty="0">
                <a:solidFill>
                  <a:schemeClr val="tx1"/>
                </a:solidFill>
                <a:latin typeface="Tw Cen MT" panose="020B0602020104020603" pitchFamily="34" charset="0"/>
              </a:rPr>
              <a:t>To allow people to make voice calls on the move aswell as sending short text messages using SMS.</a:t>
            </a: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dirty="0">
              <a:solidFill>
                <a:srgbClr val="0070C0"/>
              </a:solidFill>
            </a:endParaRPr>
          </a:p>
        </p:txBody>
      </p:sp>
      <p:sp>
        <p:nvSpPr>
          <p:cNvPr id="36" name="Rectangle 35">
            <a:extLst>
              <a:ext uri="{FF2B5EF4-FFF2-40B4-BE49-F238E27FC236}">
                <a16:creationId xmlns:a16="http://schemas.microsoft.com/office/drawing/2014/main" id="{A94CB3D1-F147-44F3-A47D-D99D19F29B65}"/>
              </a:ext>
            </a:extLst>
          </p:cNvPr>
          <p:cNvSpPr/>
          <p:nvPr/>
        </p:nvSpPr>
        <p:spPr>
          <a:xfrm>
            <a:off x="4247863" y="5396918"/>
            <a:ext cx="3696272" cy="121427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dirty="0">
                <a:solidFill>
                  <a:srgbClr val="002060"/>
                </a:solidFill>
                <a:latin typeface="Tw Cen MT" panose="020B0602020104020603" pitchFamily="34" charset="0"/>
              </a:rPr>
              <a:t>Pros</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Convenience – access content on the go.</a:t>
            </a:r>
          </a:p>
          <a:p>
            <a:r>
              <a:rPr lang="en-GB" sz="1600" dirty="0">
                <a:solidFill>
                  <a:srgbClr val="002060"/>
                </a:solidFill>
                <a:latin typeface="Tw Cen MT" panose="020B0602020104020603" pitchFamily="34" charset="0"/>
              </a:rPr>
              <a:t>Cons</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As time goes on, battery life diminishes. </a:t>
            </a: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dirty="0">
              <a:solidFill>
                <a:srgbClr val="0070C0"/>
              </a:solidFill>
            </a:endParaRPr>
          </a:p>
        </p:txBody>
      </p:sp>
      <p:pic>
        <p:nvPicPr>
          <p:cNvPr id="5" name="Picture 2" descr="Tablet Device Icons - Download Free Vector Icons | Noun Project">
            <a:extLst>
              <a:ext uri="{FF2B5EF4-FFF2-40B4-BE49-F238E27FC236}">
                <a16:creationId xmlns:a16="http://schemas.microsoft.com/office/drawing/2014/main" id="{C5810EA3-0D34-420C-8DBE-705F4A0CA1F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55954" y="3531186"/>
            <a:ext cx="769868" cy="76986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Smart Tv Icons - Download Free Vector Icons | Noun Project">
            <a:extLst>
              <a:ext uri="{FF2B5EF4-FFF2-40B4-BE49-F238E27FC236}">
                <a16:creationId xmlns:a16="http://schemas.microsoft.com/office/drawing/2014/main" id="{C461E422-56E4-4E71-9E47-DC37666C608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080512" y="65416"/>
            <a:ext cx="845310" cy="84531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Video Game Console Icons - Download Free Vector Icons | Noun Project">
            <a:extLst>
              <a:ext uri="{FF2B5EF4-FFF2-40B4-BE49-F238E27FC236}">
                <a16:creationId xmlns:a16="http://schemas.microsoft.com/office/drawing/2014/main" id="{997D209C-9AA8-47C8-93EC-3DBA0C01984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65909" y="3502405"/>
            <a:ext cx="879095" cy="87909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Cell Phone Icons - Download Free Vector Icons | Noun Project">
            <a:extLst>
              <a:ext uri="{FF2B5EF4-FFF2-40B4-BE49-F238E27FC236}">
                <a16:creationId xmlns:a16="http://schemas.microsoft.com/office/drawing/2014/main" id="{B5B9CA7A-BCB1-4BEA-93DA-3A93A713EBB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130545" y="3429000"/>
            <a:ext cx="952500" cy="952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54504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169</TotalTime>
  <Words>957</Words>
  <Application>Microsoft Office PowerPoint</Application>
  <PresentationFormat>Widescreen</PresentationFormat>
  <Paragraphs>172</Paragraphs>
  <Slides>3</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Calibri Light</vt:lpstr>
      <vt:lpstr>Tw Cen MT</vt:lpstr>
      <vt:lpstr>Office Theme</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Corbett, DC (Staff, Parks House)</dc:creator>
  <cp:lastModifiedBy>Corbett, DC (Staff, Parks House)</cp:lastModifiedBy>
  <cp:revision>16</cp:revision>
  <dcterms:created xsi:type="dcterms:W3CDTF">2021-07-19T08:10:35Z</dcterms:created>
  <dcterms:modified xsi:type="dcterms:W3CDTF">2021-07-19T11:00:09Z</dcterms:modified>
</cp:coreProperties>
</file>